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3"/>
  </p:notesMasterIdLst>
  <p:sldIdLst>
    <p:sldId id="256" r:id="rId2"/>
    <p:sldId id="257" r:id="rId3"/>
    <p:sldId id="258" r:id="rId4"/>
    <p:sldId id="267" r:id="rId5"/>
    <p:sldId id="266" r:id="rId6"/>
    <p:sldId id="265" r:id="rId7"/>
    <p:sldId id="264" r:id="rId8"/>
    <p:sldId id="263" r:id="rId9"/>
    <p:sldId id="262" r:id="rId10"/>
    <p:sldId id="261" r:id="rId11"/>
    <p:sldId id="260" r:id="rId12"/>
    <p:sldId id="281" r:id="rId13"/>
    <p:sldId id="280" r:id="rId14"/>
    <p:sldId id="279" r:id="rId15"/>
    <p:sldId id="278" r:id="rId16"/>
    <p:sldId id="277" r:id="rId17"/>
    <p:sldId id="276" r:id="rId18"/>
    <p:sldId id="275" r:id="rId19"/>
    <p:sldId id="274" r:id="rId20"/>
    <p:sldId id="273" r:id="rId21"/>
    <p:sldId id="272" r:id="rId22"/>
    <p:sldId id="259" r:id="rId23"/>
    <p:sldId id="271" r:id="rId24"/>
    <p:sldId id="270" r:id="rId25"/>
    <p:sldId id="269" r:id="rId26"/>
    <p:sldId id="268" r:id="rId27"/>
    <p:sldId id="296" r:id="rId28"/>
    <p:sldId id="295" r:id="rId29"/>
    <p:sldId id="294" r:id="rId30"/>
    <p:sldId id="293" r:id="rId31"/>
    <p:sldId id="292" r:id="rId32"/>
    <p:sldId id="291" r:id="rId33"/>
    <p:sldId id="290" r:id="rId34"/>
    <p:sldId id="289" r:id="rId35"/>
    <p:sldId id="288" r:id="rId36"/>
    <p:sldId id="287" r:id="rId37"/>
    <p:sldId id="286" r:id="rId38"/>
    <p:sldId id="285" r:id="rId39"/>
    <p:sldId id="284" r:id="rId40"/>
    <p:sldId id="283" r:id="rId41"/>
    <p:sldId id="282"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71B"/>
    <a:srgbClr val="FE0202"/>
    <a:srgbClr val="1301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24" autoAdjust="0"/>
  </p:normalViewPr>
  <p:slideViewPr>
    <p:cSldViewPr>
      <p:cViewPr>
        <p:scale>
          <a:sx n="73" d="100"/>
          <a:sy n="73" d="100"/>
        </p:scale>
        <p:origin x="-129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ru-RU"/>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endParaRPr lang="ru-RU"/>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ru-RU"/>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C212B3AD-3CBE-43DD-8D0B-530168B5388E}" type="slidenum">
              <a:rPr lang="ru-RU"/>
              <a:pPr>
                <a:defRPr/>
              </a:pPr>
              <a:t>‹#›</a:t>
            </a:fld>
            <a:endParaRPr lang="ru-RU"/>
          </a:p>
        </p:txBody>
      </p:sp>
    </p:spTree>
    <p:extLst>
      <p:ext uri="{BB962C8B-B14F-4D97-AF65-F5344CB8AC3E}">
        <p14:creationId xmlns:p14="http://schemas.microsoft.com/office/powerpoint/2010/main" val="4167345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41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B077A169-840F-4717-84B6-1BC4B9DFC065}" type="slidenum">
              <a:rPr lang="ru-RU"/>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52235"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522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7B1F3772-E975-44E9-B923-C710C4E69D7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2A287E0-64DE-4E45-96BC-2375CDD6FDEE}"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C7A1AF9-0B4F-41A0-B157-3DFC44953FE7}"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1E9F9D7-D742-476A-9E6B-FE1886A84038}"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180EEA4-9E91-4A12-9DF5-0759CF67A203}"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CD9BB844-24F3-43CA-BD7C-FABB837D935D}"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0DBD8E30-27E0-4E5C-84BB-13AE388EEA1B}" type="slidenum">
              <a:rPr lang="ru-RU"/>
              <a:pPr>
                <a:defRPr/>
              </a:pPr>
              <a:t>‹#›</a:t>
            </a:fld>
            <a:endParaRPr 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72C1B92A-43DA-41B7-9207-726E47220D4E}"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CEE4EA86-C722-41E3-9804-2D3058620EC4}" type="slidenum">
              <a:rPr lang="ru-RU"/>
              <a:pPr>
                <a:defRPr/>
              </a:pPr>
              <a:t>‹#›</a:t>
            </a:fld>
            <a:endParaRPr 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5A6B70BB-43F0-46DA-88B0-954DD426E103}"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88FD5507-CEE1-41AE-ADD3-5D1FAE04D569}"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ru-RU"/>
          </a:p>
        </p:txBody>
      </p:sp>
      <p:sp>
        <p:nvSpPr>
          <p:cNvPr id="5120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4A8C172D-565D-4F8D-A267-AF23BA7E3405}" type="slidenum">
              <a:rPr lang="ru-RU"/>
              <a:pPr>
                <a:defRPr/>
              </a:pPr>
              <a:t>‹#›</a:t>
            </a:fld>
            <a:endParaRPr lang="ru-RU"/>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512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512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512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512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512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512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512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512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Arial" pitchFamily="34" charset="0"/>
              </a:defRPr>
            </a:lvl1pPr>
          </a:lstStyle>
          <a:p>
            <a:pPr>
              <a:defRPr/>
            </a:pPr>
            <a:endParaRPr lang="ru-RU"/>
          </a:p>
        </p:txBody>
      </p:sp>
      <p:sp>
        <p:nvSpPr>
          <p:cNvPr id="512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вал 12"/>
          <p:cNvSpPr/>
          <p:nvPr/>
        </p:nvSpPr>
        <p:spPr>
          <a:xfrm>
            <a:off x="3286116" y="0"/>
            <a:ext cx="235745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ru-RU" sz="2800" dirty="0" smtClean="0">
                <a:effectLst/>
                <a:latin typeface="Times New Roman" pitchFamily="18" charset="0"/>
              </a:rPr>
              <a:t>КЛПЗ «</a:t>
            </a:r>
            <a:r>
              <a:rPr lang="uk-UA" sz="2800" dirty="0" smtClean="0">
                <a:effectLst/>
                <a:latin typeface="Times New Roman" pitchFamily="18" charset="0"/>
              </a:rPr>
              <a:t>Обласний лікарсько-</a:t>
            </a:r>
            <a:br>
              <a:rPr lang="uk-UA" sz="2800" dirty="0" smtClean="0">
                <a:effectLst/>
                <a:latin typeface="Times New Roman" pitchFamily="18" charset="0"/>
              </a:rPr>
            </a:br>
            <a:r>
              <a:rPr lang="uk-UA" sz="2800" dirty="0" smtClean="0">
                <a:effectLst/>
                <a:latin typeface="Times New Roman" pitchFamily="18" charset="0"/>
              </a:rPr>
              <a:t>фізкультурний диспансер</a:t>
            </a:r>
            <a:r>
              <a:rPr lang="ru-RU" sz="2800" dirty="0" smtClean="0">
                <a:effectLst/>
                <a:latin typeface="Times New Roman" pitchFamily="18" charset="0"/>
              </a:rPr>
              <a:t>»</a:t>
            </a:r>
            <a:br>
              <a:rPr lang="ru-RU" sz="2800" dirty="0" smtClean="0">
                <a:effectLst/>
                <a:latin typeface="Times New Roman" pitchFamily="18" charset="0"/>
              </a:rPr>
            </a:br>
            <a:r>
              <a:rPr lang="ru-RU" sz="3200" dirty="0" smtClean="0"/>
              <a:t/>
            </a:r>
            <a:br>
              <a:rPr lang="ru-RU" sz="3200" dirty="0" smtClean="0"/>
            </a:br>
            <a:r>
              <a:rPr lang="ru-RU" sz="3200" dirty="0" smtClean="0"/>
              <a:t/>
            </a:r>
            <a:br>
              <a:rPr lang="ru-RU" sz="3200" dirty="0" smtClean="0"/>
            </a:br>
            <a:r>
              <a:rPr lang="ru-RU" sz="4000" dirty="0" smtClean="0">
                <a:solidFill>
                  <a:srgbClr val="FE0202"/>
                </a:solidFill>
              </a:rPr>
              <a:t>АНТИДОПІНГОВИЙ КОНТРОЛЬ</a:t>
            </a:r>
            <a:br>
              <a:rPr lang="ru-RU" sz="4000" dirty="0" smtClean="0">
                <a:solidFill>
                  <a:srgbClr val="FE0202"/>
                </a:solidFill>
              </a:rPr>
            </a:br>
            <a:r>
              <a:rPr lang="ru-RU" sz="4000" dirty="0" smtClean="0">
                <a:solidFill>
                  <a:srgbClr val="FE0202"/>
                </a:solidFill>
              </a:rPr>
              <a:t>У </a:t>
            </a:r>
            <a:r>
              <a:rPr lang="ru-RU" sz="4000" dirty="0" smtClean="0">
                <a:solidFill>
                  <a:srgbClr val="FE0202"/>
                </a:solidFill>
              </a:rPr>
              <a:t>СПОРТ</a:t>
            </a:r>
            <a:r>
              <a:rPr lang="uk-UA" sz="4000" dirty="0" smtClean="0">
                <a:solidFill>
                  <a:srgbClr val="FE0202"/>
                </a:solidFill>
              </a:rPr>
              <a:t>І</a:t>
            </a:r>
            <a:r>
              <a:rPr lang="ru-RU" sz="3200" dirty="0" smtClean="0"/>
              <a:t>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effectLst/>
              </a:rPr>
              <a:t>2019 рік</a:t>
            </a:r>
          </a:p>
        </p:txBody>
      </p:sp>
      <p:pic>
        <p:nvPicPr>
          <p:cNvPr id="5123" name="Picture 12" descr="http://img.mota.ru/upload/wallpapers/2009/07/16/12/03/15162/sport_135-crop.jpg"/>
          <p:cNvPicPr>
            <a:picLocks noChangeArrowheads="1"/>
          </p:cNvPicPr>
          <p:nvPr/>
        </p:nvPicPr>
        <p:blipFill>
          <a:blip r:embed="rId3" cstate="print"/>
          <a:srcRect/>
          <a:stretch>
            <a:fillRect/>
          </a:stretch>
        </p:blipFill>
        <p:spPr bwMode="auto">
          <a:xfrm rot="-1760325">
            <a:off x="227041" y="1540873"/>
            <a:ext cx="1377950" cy="1287462"/>
          </a:xfrm>
          <a:prstGeom prst="rect">
            <a:avLst/>
          </a:prstGeom>
          <a:noFill/>
          <a:ln w="9525">
            <a:noFill/>
            <a:miter lim="800000"/>
            <a:headEnd/>
            <a:tailEnd/>
          </a:ln>
        </p:spPr>
      </p:pic>
      <p:pic>
        <p:nvPicPr>
          <p:cNvPr id="20" name="Рисунок 19" descr="http://images.aif.ru/003/168/dd1220428f022fb962175ab3ec6db7c0.jpg"/>
          <p:cNvPicPr/>
          <p:nvPr/>
        </p:nvPicPr>
        <p:blipFill>
          <a:blip r:embed="rId4" cstate="print">
            <a:extLst/>
          </a:blip>
          <a:srcRect/>
          <a:stretch>
            <a:fillRect/>
          </a:stretch>
        </p:blipFill>
        <p:spPr bwMode="auto">
          <a:xfrm>
            <a:off x="185192" y="5808166"/>
            <a:ext cx="1405255" cy="862853"/>
          </a:xfrm>
          <a:prstGeom prst="ellipse">
            <a:avLst/>
          </a:prstGeom>
          <a:ln>
            <a:noFill/>
          </a:ln>
          <a:effectLst>
            <a:softEdge rad="112500"/>
          </a:effectLst>
        </p:spPr>
      </p:pic>
      <p:pic>
        <p:nvPicPr>
          <p:cNvPr id="24" name="Рисунок 23" descr="http://img.anews.com/media/posts/images/20150323/e799c4ddfce74e688baaf487ad462a6f.jpg"/>
          <p:cNvPicPr/>
          <p:nvPr/>
        </p:nvPicPr>
        <p:blipFill rotWithShape="1">
          <a:blip r:embed="rId5" cstate="print">
            <a:extLst/>
          </a:blip>
          <a:srcRect t="23556" b="4445"/>
          <a:stretch/>
        </p:blipFill>
        <p:spPr bwMode="auto">
          <a:xfrm>
            <a:off x="6739830" y="5883170"/>
            <a:ext cx="1857375" cy="752475"/>
          </a:xfrm>
          <a:prstGeom prst="rect">
            <a:avLst/>
          </a:prstGeom>
          <a:ln>
            <a:noFill/>
          </a:ln>
          <a:effectLst>
            <a:softEdge rad="112500"/>
          </a:effectLst>
          <a:extLst/>
        </p:spPr>
      </p:pic>
      <p:pic>
        <p:nvPicPr>
          <p:cNvPr id="5126" name="Picture 9" descr="http://news.liga.net/upload/iblock/ed8/ed8fa8ba3c939f626a84dc668e50e090.jpg"/>
          <p:cNvPicPr>
            <a:picLocks noChangeArrowheads="1"/>
          </p:cNvPicPr>
          <p:nvPr/>
        </p:nvPicPr>
        <p:blipFill>
          <a:blip r:embed="rId6" cstate="print"/>
          <a:srcRect/>
          <a:stretch>
            <a:fillRect/>
          </a:stretch>
        </p:blipFill>
        <p:spPr bwMode="auto">
          <a:xfrm rot="-1345403">
            <a:off x="107950" y="3573463"/>
            <a:ext cx="1189038" cy="1474787"/>
          </a:xfrm>
          <a:prstGeom prst="rect">
            <a:avLst/>
          </a:prstGeom>
          <a:noFill/>
          <a:ln w="9525">
            <a:noFill/>
            <a:miter lim="800000"/>
            <a:headEnd/>
            <a:tailEnd/>
          </a:ln>
        </p:spPr>
      </p:pic>
      <p:pic>
        <p:nvPicPr>
          <p:cNvPr id="5127" name="Picture 10" descr="http://kolyan.net/uploads/posts/2009-07/1246542052_35.jpg"/>
          <p:cNvPicPr>
            <a:picLocks noChangeArrowheads="1"/>
          </p:cNvPicPr>
          <p:nvPr/>
        </p:nvPicPr>
        <p:blipFill>
          <a:blip r:embed="rId7" cstate="print"/>
          <a:srcRect/>
          <a:stretch>
            <a:fillRect/>
          </a:stretch>
        </p:blipFill>
        <p:spPr bwMode="auto">
          <a:xfrm rot="19437788">
            <a:off x="7276684" y="3872955"/>
            <a:ext cx="1639887" cy="1628775"/>
          </a:xfrm>
          <a:prstGeom prst="rect">
            <a:avLst/>
          </a:prstGeom>
          <a:noFill/>
          <a:ln w="9525">
            <a:noFill/>
            <a:miter lim="800000"/>
            <a:headEnd/>
            <a:tailEnd/>
          </a:ln>
        </p:spPr>
      </p:pic>
      <p:pic>
        <p:nvPicPr>
          <p:cNvPr id="5128" name="Рисунок 17" descr="http://wallpaper.zoda.ru/bd/2012/05/26/5a3ece511745db1ed718d0999204e07b.jpg"/>
          <p:cNvPicPr>
            <a:picLocks noChangeArrowheads="1"/>
          </p:cNvPicPr>
          <p:nvPr/>
        </p:nvPicPr>
        <p:blipFill>
          <a:blip r:embed="rId8" cstate="print"/>
          <a:srcRect/>
          <a:stretch>
            <a:fillRect/>
          </a:stretch>
        </p:blipFill>
        <p:spPr bwMode="auto">
          <a:xfrm rot="-1148617">
            <a:off x="7748625" y="1677186"/>
            <a:ext cx="1257300" cy="1054100"/>
          </a:xfrm>
          <a:prstGeom prst="rect">
            <a:avLst/>
          </a:prstGeom>
          <a:noFill/>
          <a:ln w="9525">
            <a:noFill/>
            <a:miter lim="800000"/>
            <a:headEnd/>
            <a:tailEnd/>
          </a:ln>
        </p:spPr>
      </p:pic>
      <p:pic>
        <p:nvPicPr>
          <p:cNvPr id="17" name="Рисунок 16" descr="http://hdwallpapers2013.com/wp-content/uploads/2013/12/GOAL.jpg"/>
          <p:cNvPicPr/>
          <p:nvPr/>
        </p:nvPicPr>
        <p:blipFill>
          <a:blip r:embed="rId9" cstate="print">
            <a:extLst/>
          </a:blip>
          <a:srcRect/>
          <a:stretch>
            <a:fillRect/>
          </a:stretch>
        </p:blipFill>
        <p:spPr bwMode="auto">
          <a:xfrm>
            <a:off x="3355321" y="5839682"/>
            <a:ext cx="1777695" cy="1011759"/>
          </a:xfrm>
          <a:prstGeom prst="ellipse">
            <a:avLst/>
          </a:prstGeom>
          <a:ln>
            <a:noFill/>
          </a:ln>
          <a:effectLst>
            <a:softEdge rad="112500"/>
          </a:effectLst>
        </p:spPr>
      </p:pic>
      <p:pic>
        <p:nvPicPr>
          <p:cNvPr id="5130" name="Рисунок 15" descr="http://spartak-volgograd.com/wp-content/uploads/tmp/kuzmina4.jpg"/>
          <p:cNvPicPr>
            <a:picLocks noChangeArrowheads="1"/>
          </p:cNvPicPr>
          <p:nvPr/>
        </p:nvPicPr>
        <p:blipFill>
          <a:blip r:embed="rId10" cstate="print"/>
          <a:srcRect/>
          <a:stretch>
            <a:fillRect/>
          </a:stretch>
        </p:blipFill>
        <p:spPr bwMode="auto">
          <a:xfrm rot="-410083">
            <a:off x="845489" y="84629"/>
            <a:ext cx="1487487" cy="1092200"/>
          </a:xfrm>
          <a:prstGeom prst="rect">
            <a:avLst/>
          </a:prstGeom>
          <a:noFill/>
          <a:ln w="9525">
            <a:noFill/>
            <a:miter lim="800000"/>
            <a:headEnd/>
            <a:tailEnd/>
          </a:ln>
        </p:spPr>
      </p:pic>
      <p:pic>
        <p:nvPicPr>
          <p:cNvPr id="5131" name="Рисунок 18" descr="http://xsport.ua/upload/iblock/c4c/c4c5965f43c0cc2a0d09d1830b8baae6.jpg"/>
          <p:cNvPicPr>
            <a:picLocks noChangeArrowheads="1"/>
          </p:cNvPicPr>
          <p:nvPr/>
        </p:nvPicPr>
        <p:blipFill>
          <a:blip r:embed="rId11" cstate="print"/>
          <a:srcRect/>
          <a:stretch>
            <a:fillRect/>
          </a:stretch>
        </p:blipFill>
        <p:spPr bwMode="auto">
          <a:xfrm rot="540636">
            <a:off x="6859495" y="115698"/>
            <a:ext cx="1560513" cy="10541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lvl="0" algn="l"/>
            <a:r>
              <a:rPr lang="uk-UA" sz="2400" dirty="0" smtClean="0">
                <a:effectLst/>
                <a:latin typeface="Arial" pitchFamily="34" charset="0"/>
                <a:cs typeface="Arial" pitchFamily="34" charset="0"/>
              </a:rPr>
              <a:t>1.</a:t>
            </a:r>
            <a:r>
              <a:rPr lang="uk-UA" sz="2400" b="0" dirty="0" smtClean="0">
                <a:effectLst/>
                <a:latin typeface="Arial" pitchFamily="34" charset="0"/>
                <a:cs typeface="Arial" pitchFamily="34" charset="0"/>
              </a:rPr>
              <a:t>Наявність забороненої речовини, або її метаболітів, або маркерів у пробі, взятій у спортсмена.  Спортсмени несуть відповідальність за будь-яку заборонену речовину, або її метаболіти, або маркери, виявлені у взятих у них пробах</a:t>
            </a:r>
            <a:br>
              <a:rPr lang="uk-UA" sz="2400" b="0" dirty="0" smtClean="0">
                <a:effectLst/>
                <a:latin typeface="Arial" pitchFamily="34" charset="0"/>
                <a:cs typeface="Arial" pitchFamily="34" charset="0"/>
              </a:rPr>
            </a:br>
            <a:r>
              <a:rPr lang="uk-UA" sz="2400" b="0" dirty="0" smtClean="0">
                <a:effectLst/>
                <a:latin typeface="Arial" pitchFamily="34" charset="0"/>
                <a:cs typeface="Arial" pitchFamily="34" charset="0"/>
              </a:rPr>
              <a:t/>
            </a:r>
            <a:br>
              <a:rPr lang="uk-UA" sz="2400" b="0" dirty="0" smtClean="0">
                <a:effectLst/>
                <a:latin typeface="Arial" pitchFamily="34" charset="0"/>
                <a:cs typeface="Arial" pitchFamily="34" charset="0"/>
              </a:rPr>
            </a:br>
            <a:r>
              <a:rPr lang="uk-UA" sz="2400" dirty="0" smtClean="0">
                <a:effectLst/>
                <a:latin typeface="Arial" pitchFamily="34" charset="0"/>
                <a:cs typeface="Arial" pitchFamily="34" charset="0"/>
              </a:rPr>
              <a:t>2.</a:t>
            </a:r>
            <a:r>
              <a:rPr lang="uk-UA" sz="3200" dirty="0" smtClean="0"/>
              <a:t> </a:t>
            </a:r>
            <a:r>
              <a:rPr lang="uk-UA" sz="2400" b="0" dirty="0" smtClean="0">
                <a:effectLst/>
                <a:latin typeface="Arial" pitchFamily="34" charset="0"/>
                <a:cs typeface="Arial" pitchFamily="34" charset="0"/>
              </a:rPr>
              <a:t>Використання або спроба використання спортсменом забороненої речовини або забороненого методу. Персональним обов'язком кожного спортсмена є недопущення потрапляння забороненої речовини в його організм, а також невикористання забороненого методу.</a:t>
            </a:r>
            <a:br>
              <a:rPr lang="uk-UA" sz="2400" b="0" dirty="0" smtClean="0">
                <a:effectLst/>
                <a:latin typeface="Arial" pitchFamily="34" charset="0"/>
                <a:cs typeface="Arial" pitchFamily="34" charset="0"/>
              </a:rPr>
            </a:br>
            <a:r>
              <a:rPr lang="uk-UA" sz="2400" b="0" dirty="0" smtClean="0">
                <a:effectLst/>
                <a:latin typeface="Arial" pitchFamily="34" charset="0"/>
                <a:cs typeface="Arial" pitchFamily="34" charset="0"/>
              </a:rPr>
              <a:t/>
            </a:r>
            <a:br>
              <a:rPr lang="uk-UA" sz="2400" b="0" dirty="0" smtClean="0">
                <a:effectLst/>
                <a:latin typeface="Arial" pitchFamily="34" charset="0"/>
                <a:cs typeface="Arial" pitchFamily="34" charset="0"/>
              </a:rPr>
            </a:br>
            <a:r>
              <a:rPr lang="uk-UA" sz="2400" dirty="0" smtClean="0">
                <a:effectLst/>
                <a:latin typeface="Arial" pitchFamily="34" charset="0"/>
                <a:cs typeface="Arial" pitchFamily="34" charset="0"/>
              </a:rPr>
              <a:t>3.</a:t>
            </a:r>
            <a:r>
              <a:rPr lang="uk-UA" sz="3200" dirty="0" smtClean="0"/>
              <a:t> </a:t>
            </a:r>
            <a:r>
              <a:rPr lang="uk-UA" sz="2400" b="0" dirty="0" smtClean="0">
                <a:effectLst/>
                <a:latin typeface="Arial" pitchFamily="34" charset="0"/>
                <a:cs typeface="Arial" pitchFamily="34" charset="0"/>
              </a:rPr>
              <a:t>Ухилення, відмова або неявка спортсмена на процедуру здачі проб. Ухилення від здачі проби або без поважної причини відмови або неявка на процедуру здачі проби після повідомлення відповідно до діючих антидопінгових правил</a:t>
            </a:r>
            <a:r>
              <a:rPr lang="ru-RU" sz="3200" dirty="0" smtClean="0"/>
              <a:t/>
            </a:r>
            <a:br>
              <a:rPr lang="ru-RU" sz="3200" dirty="0" smtClean="0"/>
            </a:br>
            <a:endParaRPr lang="ru-RU" sz="32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eaLnBrk="1" hangingPunct="1">
              <a:defRPr/>
            </a:pPr>
            <a:r>
              <a:rPr lang="uk-UA" sz="2400" dirty="0" smtClean="0">
                <a:effectLst/>
                <a:latin typeface="Arial" pitchFamily="34" charset="0"/>
                <a:cs typeface="Arial" pitchFamily="34" charset="0"/>
              </a:rPr>
              <a:t>4.</a:t>
            </a:r>
            <a:r>
              <a:rPr lang="uk-UA" sz="2400" b="0" dirty="0" smtClean="0">
                <a:effectLst/>
                <a:latin typeface="Arial" pitchFamily="34" charset="0"/>
                <a:cs typeface="Arial" pitchFamily="34" charset="0"/>
              </a:rPr>
              <a:t>Порушення порядку надання інформації про місцезнаходження. Три порушення правил забезпечення доступності для тестування протягом 12 місяців, незалежно від того, чи були вони зафіксовані ВАДА, міжнародною федерацією, включаючи неподання інформації про місцезнаходження і пропущені тести.</a:t>
            </a:r>
            <a:br>
              <a:rPr lang="uk-UA" sz="2400" b="0" dirty="0" smtClean="0">
                <a:effectLst/>
                <a:latin typeface="Arial" pitchFamily="34" charset="0"/>
                <a:cs typeface="Arial" pitchFamily="34" charset="0"/>
              </a:rPr>
            </a:br>
            <a:r>
              <a:rPr lang="uk-UA" sz="2400" b="0" dirty="0" smtClean="0">
                <a:effectLst/>
                <a:latin typeface="Arial" pitchFamily="34" charset="0"/>
                <a:cs typeface="Arial" pitchFamily="34" charset="0"/>
              </a:rPr>
              <a:t/>
            </a:r>
            <a:br>
              <a:rPr lang="uk-UA" sz="2400" b="0" dirty="0" smtClean="0">
                <a:effectLst/>
                <a:latin typeface="Arial" pitchFamily="34" charset="0"/>
                <a:cs typeface="Arial" pitchFamily="34" charset="0"/>
              </a:rPr>
            </a:br>
            <a:r>
              <a:rPr lang="uk-UA" sz="2400" dirty="0" smtClean="0">
                <a:effectLst/>
                <a:latin typeface="Arial" pitchFamily="34" charset="0"/>
                <a:cs typeface="Arial" pitchFamily="34" charset="0"/>
              </a:rPr>
              <a:t>5.</a:t>
            </a:r>
            <a:r>
              <a:rPr lang="uk-UA" sz="2400" dirty="0" smtClean="0"/>
              <a:t> </a:t>
            </a:r>
            <a:r>
              <a:rPr lang="uk-UA" sz="2400" b="0" dirty="0" smtClean="0">
                <a:effectLst/>
                <a:latin typeface="Arial" pitchFamily="34" charset="0"/>
                <a:cs typeface="Arial" pitchFamily="34" charset="0"/>
              </a:rPr>
              <a:t>Фальсифікація або спроба фальсифікації в будь-якої складової допінг-контролю. Будь-яка поведінка, що перешкоджає виконанню процедури допінг-контролю, включаючи навмисне створення перешкод інспектору допінг-контролю, надання неправдивої інформації антидопінгової організації, або залякування потенційного свідка</a:t>
            </a:r>
            <a:endParaRPr lang="ru-RU" sz="2400" b="0" dirty="0" smtClean="0">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algn="l" eaLnBrk="1" hangingPunct="1">
              <a:defRPr/>
            </a:pPr>
            <a:r>
              <a:rPr lang="uk-UA" sz="2400" dirty="0" smtClean="0">
                <a:effectLst/>
                <a:latin typeface="Arial" pitchFamily="34" charset="0"/>
                <a:cs typeface="Arial" pitchFamily="34" charset="0"/>
              </a:rPr>
              <a:t>6.</a:t>
            </a:r>
            <a:r>
              <a:rPr lang="uk-UA" sz="2400" dirty="0" smtClean="0"/>
              <a:t> </a:t>
            </a:r>
            <a:r>
              <a:rPr lang="uk-UA" sz="2400" b="0" dirty="0" smtClean="0">
                <a:effectLst/>
                <a:latin typeface="Arial" pitchFamily="34" charset="0"/>
                <a:cs typeface="Arial" pitchFamily="34" charset="0"/>
              </a:rPr>
              <a:t>Володіння забороненої субстанцією або забороненим методом. Володіння спортсменом або персоналом спортсмена будь якою субстанцією або методом, забороненим в даний період (змагальний або поза змаганнями), якщо у спортсмена немає чинного дозволу на терапевтичне використання даної субстанції або методу, або ж немає інших прийнятних пояснень.</a:t>
            </a:r>
            <a:br>
              <a:rPr lang="uk-UA" sz="2400" b="0" dirty="0" smtClean="0">
                <a:effectLst/>
                <a:latin typeface="Arial" pitchFamily="34" charset="0"/>
                <a:cs typeface="Arial" pitchFamily="34" charset="0"/>
              </a:rPr>
            </a:br>
            <a:r>
              <a:rPr lang="uk-UA" sz="2400" b="0" dirty="0" smtClean="0">
                <a:effectLst/>
                <a:latin typeface="Arial" pitchFamily="34" charset="0"/>
                <a:cs typeface="Arial" pitchFamily="34" charset="0"/>
              </a:rPr>
              <a:t/>
            </a:r>
            <a:br>
              <a:rPr lang="uk-UA" sz="2400" b="0" dirty="0" smtClean="0">
                <a:effectLst/>
                <a:latin typeface="Arial" pitchFamily="34" charset="0"/>
                <a:cs typeface="Arial" pitchFamily="34" charset="0"/>
              </a:rPr>
            </a:br>
            <a:r>
              <a:rPr lang="uk-UA" sz="2400" dirty="0" smtClean="0">
                <a:effectLst/>
                <a:latin typeface="Arial" pitchFamily="34" charset="0"/>
                <a:cs typeface="Arial" pitchFamily="34" charset="0"/>
              </a:rPr>
              <a:t>7. </a:t>
            </a:r>
            <a:r>
              <a:rPr lang="uk-UA" sz="2400" b="0" dirty="0" smtClean="0">
                <a:effectLst/>
                <a:latin typeface="Arial" pitchFamily="34" charset="0"/>
                <a:cs typeface="Arial" pitchFamily="34" charset="0"/>
              </a:rPr>
              <a:t>Поширення або спроба розповсюдження будь-якої забороненої речовини або забороненого методу.</a:t>
            </a:r>
            <a:br>
              <a:rPr lang="uk-UA" sz="2400" b="0" dirty="0" smtClean="0">
                <a:effectLst/>
                <a:latin typeface="Arial" pitchFamily="34" charset="0"/>
                <a:cs typeface="Arial" pitchFamily="34" charset="0"/>
              </a:rPr>
            </a:br>
            <a:r>
              <a:rPr lang="uk-UA" sz="2400" b="0" dirty="0" smtClean="0">
                <a:effectLst/>
                <a:latin typeface="Arial" pitchFamily="34" charset="0"/>
                <a:cs typeface="Arial" pitchFamily="34" charset="0"/>
              </a:rPr>
              <a:t/>
            </a:r>
            <a:br>
              <a:rPr lang="uk-UA" sz="2400" b="0" dirty="0" smtClean="0">
                <a:effectLst/>
                <a:latin typeface="Arial" pitchFamily="34" charset="0"/>
                <a:cs typeface="Arial" pitchFamily="34" charset="0"/>
              </a:rPr>
            </a:br>
            <a:r>
              <a:rPr lang="uk-UA" sz="2400" dirty="0" smtClean="0">
                <a:effectLst/>
                <a:latin typeface="Arial" pitchFamily="34" charset="0"/>
                <a:cs typeface="Arial" pitchFamily="34" charset="0"/>
              </a:rPr>
              <a:t>8.</a:t>
            </a:r>
            <a:r>
              <a:rPr lang="uk-UA" sz="2400" dirty="0" smtClean="0"/>
              <a:t> </a:t>
            </a:r>
            <a:r>
              <a:rPr lang="uk-UA" sz="2400" b="0" dirty="0" smtClean="0">
                <a:effectLst/>
                <a:latin typeface="Arial" pitchFamily="34" charset="0"/>
                <a:cs typeface="Arial" pitchFamily="34" charset="0"/>
              </a:rPr>
              <a:t>Призначення або спроба призначення будь-якому спортсмену субстанції або методу, забороненого у відповідний період (змагальний або поза змаганнями)</a:t>
            </a:r>
            <a:endParaRPr lang="ru-RU" sz="2400" b="0" dirty="0" smtClean="0">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algn="l" eaLnBrk="1" hangingPunct="1">
              <a:defRPr/>
            </a:pPr>
            <a:r>
              <a:rPr lang="uk-UA" sz="2400" dirty="0" smtClean="0">
                <a:effectLst/>
                <a:latin typeface="Arial" pitchFamily="34" charset="0"/>
                <a:cs typeface="Arial" pitchFamily="34" charset="0"/>
              </a:rPr>
              <a:t>9. </a:t>
            </a:r>
            <a:r>
              <a:rPr lang="uk-UA" sz="2400" b="0" dirty="0" smtClean="0">
                <a:effectLst/>
                <a:latin typeface="Arial" pitchFamily="34" charset="0"/>
                <a:cs typeface="Arial" pitchFamily="34" charset="0"/>
              </a:rPr>
              <a:t>Співучасть. Допомога, заохочення, сприяння, підбурювання, вступ у змову, приховування або будь-який інший вид навмисної співучасті, включаючи порушення або спробу порушення антидопінгових правил.</a:t>
            </a:r>
            <a:br>
              <a:rPr lang="uk-UA" sz="2400" b="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10.</a:t>
            </a:r>
            <a:r>
              <a:rPr lang="uk-UA" sz="2400" dirty="0" smtClean="0"/>
              <a:t> </a:t>
            </a:r>
            <a:r>
              <a:rPr lang="uk-UA" sz="2400" b="0" dirty="0" smtClean="0">
                <a:effectLst/>
                <a:latin typeface="Arial" pitchFamily="34" charset="0"/>
                <a:cs typeface="Arial" pitchFamily="34" charset="0"/>
              </a:rPr>
              <a:t>Заборонена співпраця. Співпраця спортсмена або іншої особи, що знаходиться під юрисдикцією антидопінгової організації в професійному або пов'язаному зі спортом якості, з будь-яким персоналом спортсмена, який відбуває термін дискваліфікації за порушення антидопінгових правил, або персоналом спортсмена, який в ході кримінального, дисциплінарного або професійного розслідування був звинувачений або визнаний винним в діях щодо порушення антидопінгових правил.</a:t>
            </a:r>
            <a:endParaRPr lang="ru-RU" sz="2400" b="0" dirty="0" smtClean="0">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354013" algn="l" eaLnBrk="1" hangingPunct="1">
              <a:defRPr/>
            </a:pPr>
            <a:r>
              <a:rPr lang="uk-UA" sz="2400" dirty="0" smtClean="0">
                <a:solidFill>
                  <a:srgbClr val="7F071B"/>
                </a:solidFill>
                <a:effectLst/>
                <a:latin typeface="Arial" pitchFamily="34" charset="0"/>
                <a:cs typeface="Arial" pitchFamily="34" charset="0"/>
              </a:rPr>
              <a:t>                        ЧОМУ ПРИЙМАЮТЬ ДОПІНГ?</a:t>
            </a: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3200" dirty="0" smtClean="0"/>
              <a:t/>
            </a:r>
            <a:br>
              <a:rPr lang="uk-UA" sz="3200" dirty="0" smtClean="0"/>
            </a:br>
            <a:r>
              <a:rPr lang="uk-UA" sz="2400" dirty="0" smtClean="0">
                <a:effectLst/>
                <a:latin typeface="Arial" pitchFamily="34" charset="0"/>
                <a:cs typeface="Arial" pitchFamily="34" charset="0"/>
              </a:rPr>
              <a:t>В теперішній час система підготовки в спорті</a:t>
            </a:r>
            <a:r>
              <a:rPr lang="uk-UA" sz="2400" smtClean="0">
                <a:effectLst/>
                <a:latin typeface="Arial" pitchFamily="34" charset="0"/>
                <a:cs typeface="Arial" pitchFamily="34" charset="0"/>
              </a:rPr>
              <a:t>, </a:t>
            </a:r>
            <a:br>
              <a:rPr lang="uk-UA" sz="2400" smtClean="0">
                <a:effectLst/>
                <a:latin typeface="Arial" pitchFamily="34" charset="0"/>
                <a:cs typeface="Arial" pitchFamily="34" charset="0"/>
              </a:rPr>
            </a:br>
            <a:r>
              <a:rPr lang="uk-UA" sz="2400" smtClean="0">
                <a:effectLst/>
                <a:latin typeface="Arial" pitchFamily="34" charset="0"/>
                <a:cs typeface="Arial" pitchFamily="34" charset="0"/>
              </a:rPr>
              <a:t>особливо </a:t>
            </a:r>
            <a:r>
              <a:rPr lang="uk-UA" sz="2400" dirty="0" smtClean="0">
                <a:effectLst/>
                <a:latin typeface="Arial" pitchFamily="34" charset="0"/>
                <a:cs typeface="Arial" pitchFamily="34" charset="0"/>
              </a:rPr>
              <a:t>вищих досягнень, характеризується високими тренувальними та змагальними навантаженнями, які вимагають мобілізації функціональних резервів організму. Тому вкрай необхідно наголошувати спортсменам про шкідливий вплив заборонених препаратів. </a:t>
            </a:r>
            <a:endParaRPr lang="ru-RU" sz="2400" dirty="0" smtClean="0">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endParaRPr lang="en-GB" sz="2400" dirty="0">
              <a:solidFill>
                <a:schemeClr val="bg2"/>
              </a:solidFill>
              <a:latin typeface="Arial" charset="0"/>
            </a:endParaRPr>
          </a:p>
        </p:txBody>
      </p:sp>
      <p:sp>
        <p:nvSpPr>
          <p:cNvPr id="7" name="Овал 6"/>
          <p:cNvSpPr/>
          <p:nvPr/>
        </p:nvSpPr>
        <p:spPr>
          <a:xfrm>
            <a:off x="4786314" y="285728"/>
            <a:ext cx="2857520" cy="12858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b="1" dirty="0" smtClean="0">
                <a:solidFill>
                  <a:schemeClr val="bg2"/>
                </a:solidFill>
                <a:latin typeface="Arial" charset="0"/>
              </a:rPr>
              <a:t>Втрата ваги</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Овал 14"/>
          <p:cNvSpPr/>
          <p:nvPr/>
        </p:nvSpPr>
        <p:spPr>
          <a:xfrm>
            <a:off x="1785918" y="5143512"/>
            <a:ext cx="3214678" cy="14287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b="1" dirty="0" smtClean="0">
                <a:solidFill>
                  <a:schemeClr val="bg2"/>
                </a:solidFill>
                <a:latin typeface="Arial" charset="0"/>
              </a:rPr>
              <a:t>Збільшення витривалості</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Овал 17"/>
          <p:cNvSpPr/>
          <p:nvPr/>
        </p:nvSpPr>
        <p:spPr>
          <a:xfrm>
            <a:off x="214282" y="3357562"/>
            <a:ext cx="2714644" cy="12858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b="1" dirty="0" smtClean="0">
                <a:solidFill>
                  <a:schemeClr val="bg2"/>
                </a:solidFill>
                <a:latin typeface="Arial" charset="0"/>
              </a:rPr>
              <a:t>Збільшення мускулатури, сили</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Овал 18"/>
          <p:cNvSpPr/>
          <p:nvPr/>
        </p:nvSpPr>
        <p:spPr>
          <a:xfrm>
            <a:off x="5500694" y="4929198"/>
            <a:ext cx="3286148" cy="12858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b="1" dirty="0" smtClean="0">
                <a:solidFill>
                  <a:schemeClr val="bg2"/>
                </a:solidFill>
                <a:latin typeface="Arial" charset="0"/>
              </a:rPr>
              <a:t>Збільшити перенос кисню</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Овал 19"/>
          <p:cNvSpPr/>
          <p:nvPr/>
        </p:nvSpPr>
        <p:spPr>
          <a:xfrm>
            <a:off x="214282" y="642918"/>
            <a:ext cx="2857520" cy="12858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b="1" dirty="0" smtClean="0">
                <a:solidFill>
                  <a:schemeClr val="bg2"/>
                </a:solidFill>
                <a:latin typeface="Arial" charset="0"/>
              </a:rPr>
              <a:t>Приховати травму</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Овал 20"/>
          <p:cNvSpPr/>
          <p:nvPr/>
        </p:nvSpPr>
        <p:spPr>
          <a:xfrm>
            <a:off x="6286512" y="2214554"/>
            <a:ext cx="2643206" cy="11430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b="1" dirty="0" smtClean="0">
                <a:solidFill>
                  <a:schemeClr val="bg2"/>
                </a:solidFill>
                <a:latin typeface="Arial" charset="0"/>
              </a:rPr>
              <a:t>Знизити втому</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Загнутый угол 22"/>
          <p:cNvSpPr/>
          <p:nvPr/>
        </p:nvSpPr>
        <p:spPr>
          <a:xfrm>
            <a:off x="3143240" y="2071678"/>
            <a:ext cx="2857520" cy="2071702"/>
          </a:xfrm>
          <a:prstGeom prst="foldedCorne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3600" b="1" dirty="0" smtClean="0"/>
              <a:t>Фізіологічні причини</a:t>
            </a:r>
            <a:endParaRPr lang="ru-RU" sz="3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endParaRPr lang="ru-RU" sz="3200" dirty="0" smtClean="0"/>
          </a:p>
        </p:txBody>
      </p:sp>
      <p:sp>
        <p:nvSpPr>
          <p:cNvPr id="3" name="Загнутый угол 2"/>
          <p:cNvSpPr/>
          <p:nvPr/>
        </p:nvSpPr>
        <p:spPr>
          <a:xfrm>
            <a:off x="2915816" y="2071678"/>
            <a:ext cx="3442134" cy="2143140"/>
          </a:xfrm>
          <a:prstGeom prst="foldedCorne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uk-UA" sz="2800" b="1" dirty="0" smtClean="0">
                <a:latin typeface="Arial" charset="0"/>
              </a:rPr>
              <a:t>Соціальні причини</a:t>
            </a:r>
            <a:endParaRPr lang="en-GB" sz="2800" b="1" dirty="0">
              <a:latin typeface="Arial" charset="0"/>
            </a:endParaRPr>
          </a:p>
        </p:txBody>
      </p:sp>
      <p:sp>
        <p:nvSpPr>
          <p:cNvPr id="4" name="Овал 3"/>
          <p:cNvSpPr/>
          <p:nvPr/>
        </p:nvSpPr>
        <p:spPr>
          <a:xfrm>
            <a:off x="5715008" y="357166"/>
            <a:ext cx="2928958" cy="15001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uk-UA" sz="2000" b="1" dirty="0" smtClean="0">
                <a:solidFill>
                  <a:schemeClr val="bg2"/>
                </a:solidFill>
                <a:latin typeface="Arial" charset="0"/>
              </a:rPr>
              <a:t>Впевненість, що всі так роблять</a:t>
            </a:r>
            <a:endParaRPr lang="en-GB" sz="2000" b="1" dirty="0">
              <a:solidFill>
                <a:schemeClr val="bg2"/>
              </a:solidFill>
              <a:latin typeface="Arial" charset="0"/>
            </a:endParaRPr>
          </a:p>
        </p:txBody>
      </p:sp>
      <p:sp>
        <p:nvSpPr>
          <p:cNvPr id="5" name="Овал 4"/>
          <p:cNvSpPr/>
          <p:nvPr/>
        </p:nvSpPr>
        <p:spPr>
          <a:xfrm>
            <a:off x="357158" y="357166"/>
            <a:ext cx="3143272" cy="17859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uk-UA" sz="2000" b="1" dirty="0" smtClean="0">
                <a:solidFill>
                  <a:schemeClr val="bg2"/>
                </a:solidFill>
                <a:latin typeface="Arial" charset="0"/>
              </a:rPr>
              <a:t>Виправдати очікування </a:t>
            </a:r>
          </a:p>
          <a:p>
            <a:pPr algn="ctr">
              <a:spcBef>
                <a:spcPct val="50000"/>
              </a:spcBef>
            </a:pPr>
            <a:r>
              <a:rPr lang="uk-UA" sz="2000" b="1" dirty="0" smtClean="0">
                <a:solidFill>
                  <a:schemeClr val="bg2"/>
                </a:solidFill>
                <a:latin typeface="Arial" charset="0"/>
              </a:rPr>
              <a:t>(з боку медіа, тренера, інших</a:t>
            </a:r>
            <a:r>
              <a:rPr lang="ru-RU" sz="2000" b="1" dirty="0" smtClean="0">
                <a:solidFill>
                  <a:schemeClr val="bg2"/>
                </a:solidFill>
                <a:latin typeface="Arial" charset="0"/>
              </a:rPr>
              <a:t>)</a:t>
            </a:r>
            <a:endParaRPr lang="ru-RU" sz="2000" dirty="0"/>
          </a:p>
        </p:txBody>
      </p:sp>
      <p:sp>
        <p:nvSpPr>
          <p:cNvPr id="6" name="Овал 5"/>
          <p:cNvSpPr/>
          <p:nvPr/>
        </p:nvSpPr>
        <p:spPr>
          <a:xfrm>
            <a:off x="6286512" y="3429000"/>
            <a:ext cx="2571768" cy="15716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uk-UA" sz="2400" b="1" dirty="0" smtClean="0">
                <a:solidFill>
                  <a:schemeClr val="bg2"/>
                </a:solidFill>
                <a:latin typeface="Arial" charset="0"/>
              </a:rPr>
              <a:t>Страх не перемогти</a:t>
            </a:r>
            <a:endParaRPr lang="en-GB" sz="2400" b="1" dirty="0">
              <a:solidFill>
                <a:schemeClr val="bg2"/>
              </a:solidFill>
              <a:latin typeface="Arial" charset="0"/>
            </a:endParaRPr>
          </a:p>
        </p:txBody>
      </p:sp>
      <p:sp>
        <p:nvSpPr>
          <p:cNvPr id="7" name="Овал 6"/>
          <p:cNvSpPr/>
          <p:nvPr/>
        </p:nvSpPr>
        <p:spPr>
          <a:xfrm>
            <a:off x="281211" y="3861048"/>
            <a:ext cx="2786082" cy="15716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uk-UA" sz="2000" b="1" dirty="0" smtClean="0">
                <a:solidFill>
                  <a:schemeClr val="bg2"/>
                </a:solidFill>
                <a:latin typeface="Arial" charset="0"/>
              </a:rPr>
              <a:t>Готовність перемогти будь-якою ціною</a:t>
            </a:r>
            <a:endParaRPr lang="en-GB" sz="2000" b="1" dirty="0">
              <a:solidFill>
                <a:schemeClr val="bg2"/>
              </a:solidFill>
              <a:latin typeface="Arial" charset="0"/>
            </a:endParaRPr>
          </a:p>
        </p:txBody>
      </p:sp>
      <p:sp>
        <p:nvSpPr>
          <p:cNvPr id="8" name="Овал 7"/>
          <p:cNvSpPr/>
          <p:nvPr/>
        </p:nvSpPr>
        <p:spPr>
          <a:xfrm>
            <a:off x="3071802" y="4857760"/>
            <a:ext cx="3357586" cy="164307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uk-UA" sz="2000" b="1" dirty="0" smtClean="0">
                <a:solidFill>
                  <a:schemeClr val="bg2"/>
                </a:solidFill>
                <a:latin typeface="Arial" charset="0"/>
              </a:rPr>
              <a:t>Завдяки перемозі отримати великі гроші</a:t>
            </a:r>
            <a:endParaRPr lang="en-GB" sz="2000" b="1" dirty="0">
              <a:solidFill>
                <a:schemeClr val="bg2"/>
              </a:solidFill>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uk-UA" sz="3000" dirty="0" smtClean="0">
                <a:solidFill>
                  <a:srgbClr val="7F071B"/>
                </a:solidFill>
                <a:latin typeface="Arial" pitchFamily="34" charset="0"/>
                <a:cs typeface="Arial" pitchFamily="34" charset="0"/>
              </a:rPr>
              <a:t>ЧОМУ НЕ ВАРТО ПРИЙМАТИ ДОПІНГ?</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r>
              <a:rPr lang="uk-UA" sz="3000" dirty="0" smtClean="0">
                <a:solidFill>
                  <a:srgbClr val="7F071B"/>
                </a:solidFill>
                <a:latin typeface="Arial" pitchFamily="34" charset="0"/>
                <a:cs typeface="Arial" pitchFamily="34" charset="0"/>
              </a:rPr>
              <a:t/>
            </a:r>
            <a:br>
              <a:rPr lang="uk-UA" sz="3000" dirty="0" smtClean="0">
                <a:solidFill>
                  <a:srgbClr val="7F071B"/>
                </a:solidFill>
                <a:latin typeface="Arial" pitchFamily="34" charset="0"/>
                <a:cs typeface="Arial" pitchFamily="34" charset="0"/>
              </a:rPr>
            </a:br>
            <a:endParaRPr lang="ru-RU" sz="3000" dirty="0" smtClean="0">
              <a:solidFill>
                <a:srgbClr val="7F071B"/>
              </a:solidFill>
              <a:latin typeface="Arial" pitchFamily="34" charset="0"/>
              <a:cs typeface="Arial" pitchFamily="34" charset="0"/>
            </a:endParaRPr>
          </a:p>
        </p:txBody>
      </p:sp>
      <p:sp>
        <p:nvSpPr>
          <p:cNvPr id="3" name="Загнутый угол 2"/>
          <p:cNvSpPr/>
          <p:nvPr/>
        </p:nvSpPr>
        <p:spPr>
          <a:xfrm>
            <a:off x="428596" y="1500174"/>
            <a:ext cx="2500330" cy="1643074"/>
          </a:xfrm>
          <a:prstGeom prst="foldedCorner">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uk-UA" sz="2800" b="1" dirty="0" smtClean="0">
                <a:latin typeface="Arial" charset="0"/>
              </a:rPr>
              <a:t>Моральні причини</a:t>
            </a:r>
            <a:endParaRPr lang="en-GB" sz="2800" b="1" dirty="0">
              <a:latin typeface="Arial" charset="0"/>
            </a:endParaRPr>
          </a:p>
        </p:txBody>
      </p:sp>
      <p:sp>
        <p:nvSpPr>
          <p:cNvPr id="4" name="Загнутый угол 3"/>
          <p:cNvSpPr/>
          <p:nvPr/>
        </p:nvSpPr>
        <p:spPr>
          <a:xfrm>
            <a:off x="500034" y="4357694"/>
            <a:ext cx="2500330" cy="1643074"/>
          </a:xfrm>
          <a:prstGeom prst="foldedCorner">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uk-UA" sz="2800" b="1" dirty="0" smtClean="0">
                <a:latin typeface="Arial" charset="0"/>
              </a:rPr>
              <a:t>Правові причини</a:t>
            </a:r>
            <a:endParaRPr lang="en-GB" sz="2800" b="1" dirty="0">
              <a:latin typeface="Arial" charset="0"/>
            </a:endParaRPr>
          </a:p>
        </p:txBody>
      </p:sp>
      <p:sp>
        <p:nvSpPr>
          <p:cNvPr id="5" name="Овал 4"/>
          <p:cNvSpPr/>
          <p:nvPr/>
        </p:nvSpPr>
        <p:spPr>
          <a:xfrm>
            <a:off x="3929058" y="857232"/>
            <a:ext cx="4357718" cy="278608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spcBef>
                <a:spcPct val="50000"/>
              </a:spcBef>
              <a:buFontTx/>
              <a:buChar char="•"/>
            </a:pPr>
            <a:r>
              <a:rPr lang="uk-UA" b="1" dirty="0" smtClean="0">
                <a:solidFill>
                  <a:schemeClr val="bg2"/>
                </a:solidFill>
                <a:latin typeface="Arial" charset="0"/>
              </a:rPr>
              <a:t>Дає несправедливу перевагу</a:t>
            </a:r>
            <a:endParaRPr lang="en-GB" b="1" dirty="0" smtClean="0">
              <a:solidFill>
                <a:schemeClr val="bg2"/>
              </a:solidFill>
              <a:latin typeface="Arial" charset="0"/>
            </a:endParaRPr>
          </a:p>
          <a:p>
            <a:pPr>
              <a:spcBef>
                <a:spcPct val="50000"/>
              </a:spcBef>
              <a:buFontTx/>
              <a:buChar char="•"/>
            </a:pPr>
            <a:r>
              <a:rPr lang="uk-UA" b="1" dirty="0" smtClean="0">
                <a:solidFill>
                  <a:schemeClr val="bg2"/>
                </a:solidFill>
                <a:latin typeface="Arial" charset="0"/>
              </a:rPr>
              <a:t>Підриває істинний дух спорту</a:t>
            </a:r>
            <a:endParaRPr lang="en-GB" b="1" dirty="0" smtClean="0">
              <a:solidFill>
                <a:schemeClr val="bg2"/>
              </a:solidFill>
              <a:latin typeface="Arial" charset="0"/>
            </a:endParaRPr>
          </a:p>
          <a:p>
            <a:pPr>
              <a:spcBef>
                <a:spcPct val="50000"/>
              </a:spcBef>
              <a:buFontTx/>
              <a:buChar char="•"/>
            </a:pPr>
            <a:r>
              <a:rPr lang="uk-UA" b="1" dirty="0" smtClean="0">
                <a:solidFill>
                  <a:schemeClr val="bg2"/>
                </a:solidFill>
                <a:latin typeface="Arial" charset="0"/>
              </a:rPr>
              <a:t>Формує погану думку про всіх інших атлетів</a:t>
            </a:r>
            <a:endParaRPr lang="en-GB" b="1" dirty="0">
              <a:solidFill>
                <a:schemeClr val="bg2"/>
              </a:solidFill>
              <a:latin typeface="Arial" charset="0"/>
            </a:endParaRPr>
          </a:p>
        </p:txBody>
      </p:sp>
      <p:sp>
        <p:nvSpPr>
          <p:cNvPr id="6" name="Овал 5"/>
          <p:cNvSpPr/>
          <p:nvPr/>
        </p:nvSpPr>
        <p:spPr>
          <a:xfrm>
            <a:off x="4000496" y="3786190"/>
            <a:ext cx="4572032" cy="271464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spcBef>
                <a:spcPct val="50000"/>
              </a:spcBef>
              <a:buFontTx/>
              <a:buChar char="•"/>
            </a:pPr>
            <a:r>
              <a:rPr lang="uk-UA" sz="2000" b="1" dirty="0" smtClean="0">
                <a:solidFill>
                  <a:schemeClr val="bg2"/>
                </a:solidFill>
                <a:latin typeface="Arial" charset="0"/>
              </a:rPr>
              <a:t>Суперечить законодавству країн        (в т.ч. українському)</a:t>
            </a:r>
            <a:endParaRPr lang="en-GB" sz="2000" b="1" dirty="0" smtClean="0">
              <a:solidFill>
                <a:schemeClr val="bg2"/>
              </a:solidFill>
              <a:latin typeface="Arial" charset="0"/>
            </a:endParaRPr>
          </a:p>
          <a:p>
            <a:pPr>
              <a:spcBef>
                <a:spcPct val="50000"/>
              </a:spcBef>
              <a:buFontTx/>
              <a:buChar char="•"/>
            </a:pPr>
            <a:r>
              <a:rPr lang="uk-UA" sz="2000" b="1" dirty="0" smtClean="0">
                <a:solidFill>
                  <a:schemeClr val="bg2"/>
                </a:solidFill>
                <a:latin typeface="Arial" charset="0"/>
              </a:rPr>
              <a:t>Суперечить спортивним правилам</a:t>
            </a:r>
            <a:endParaRPr lang="en-GB" sz="2000" b="1" dirty="0">
              <a:solidFill>
                <a:schemeClr val="bg2"/>
              </a:solidFill>
              <a:latin typeface="Arial" charset="0"/>
            </a:endParaRPr>
          </a:p>
        </p:txBody>
      </p:sp>
      <p:cxnSp>
        <p:nvCxnSpPr>
          <p:cNvPr id="8" name="Прямая со стрелкой 7"/>
          <p:cNvCxnSpPr/>
          <p:nvPr/>
        </p:nvCxnSpPr>
        <p:spPr>
          <a:xfrm>
            <a:off x="3286116" y="2285992"/>
            <a:ext cx="500066"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Прямая со стрелкой 9"/>
          <p:cNvCxnSpPr/>
          <p:nvPr/>
        </p:nvCxnSpPr>
        <p:spPr>
          <a:xfrm>
            <a:off x="3286116" y="5000636"/>
            <a:ext cx="64294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Наслідки використання допінгу для здоров'я спортсмена</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2800" dirty="0" smtClean="0">
                <a:effectLst/>
              </a:rPr>
              <a:t>Досить важко перерахувати всі побічні ефекти від використання спортсменом допінгу – все залежить      від субстанцій, методів або їх комбінації.</a:t>
            </a:r>
            <a:br>
              <a:rPr lang="uk-UA" sz="2800" dirty="0" smtClean="0">
                <a:effectLst/>
              </a:rPr>
            </a:br>
            <a:r>
              <a:rPr lang="uk-UA" sz="2800" dirty="0" smtClean="0">
                <a:effectLst/>
              </a:rPr>
              <a:t> Частково побічний вплив пояснюється наступними факторами:</a:t>
            </a: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ru-RU" sz="3200" dirty="0" smtClean="0"/>
              <a:t/>
            </a:r>
            <a:br>
              <a:rPr lang="ru-RU" sz="3200" dirty="0" smtClean="0"/>
            </a:br>
            <a:endParaRPr lang="ru-RU" sz="32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eaLnBrk="1" hangingPunct="1">
              <a:defRPr/>
            </a:pPr>
            <a:r>
              <a:rPr lang="uk-UA" sz="2400" dirty="0" smtClean="0">
                <a:effectLst/>
                <a:latin typeface="Arial" pitchFamily="34" charset="0"/>
                <a:cs typeface="Arial" pitchFamily="34" charset="0"/>
              </a:rPr>
              <a:t>1. Субстанції і методи, які  використовуються до допінгу спортсменами, зазвичай розробляються для хворих з чітко діагностованими захворюваннями і не призначені для використання здоровими людьми;</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2. Волонтери, які беруть участь в терапевтичних дослідженнях, не знаходяться  в умовах, які обумовлюють спосіб застосування і дозування субстанції і (або) методу для спортсмена, що використовує допінг;</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3.</a:t>
            </a:r>
            <a:r>
              <a:rPr lang="uk-UA" sz="2400" dirty="0" smtClean="0"/>
              <a:t> </a:t>
            </a:r>
            <a:r>
              <a:rPr lang="uk-UA" sz="2400" dirty="0" smtClean="0">
                <a:effectLst/>
                <a:latin typeface="Arial" pitchFamily="34" charset="0"/>
                <a:cs typeface="Arial" pitchFamily="34" charset="0"/>
              </a:rPr>
              <a:t>Спортсмени, які вживають заборонені речовини, часто приймають їх в набагато більших дозах і частіше, ніж було б наказано в терапевтичних цілях, а також часто використовують їх в комбінації з іншими речовинами;</a:t>
            </a:r>
            <a:br>
              <a:rPr lang="uk-UA" sz="2400" dirty="0" smtClean="0">
                <a:effectLst/>
                <a:latin typeface="Arial" pitchFamily="34" charset="0"/>
                <a:cs typeface="Arial" pitchFamily="34" charset="0"/>
              </a:rPr>
            </a:br>
            <a:endParaRPr lang="ru-RU" sz="2400" dirty="0" smtClean="0">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354013" algn="l" eaLnBrk="1" hangingPunct="1"/>
            <a:r>
              <a:rPr lang="uk-UA" sz="3200" dirty="0" smtClean="0">
                <a:effectLst/>
                <a:latin typeface="Times New Roman" pitchFamily="18" charset="0"/>
                <a:cs typeface="Times New Roman" pitchFamily="18" charset="0"/>
              </a:rPr>
              <a:t>                                    ПЛАН</a:t>
            </a:r>
            <a:br>
              <a:rPr lang="uk-UA" sz="3200" dirty="0" smtClean="0">
                <a:effectLst/>
                <a:latin typeface="Times New Roman" pitchFamily="18" charset="0"/>
                <a:cs typeface="Times New Roman" pitchFamily="18" charset="0"/>
              </a:rPr>
            </a:br>
            <a:r>
              <a:rPr lang="uk-UA" sz="3200" dirty="0" smtClean="0"/>
              <a:t/>
            </a:r>
            <a:br>
              <a:rPr lang="uk-UA" sz="3200" dirty="0" smtClean="0"/>
            </a:br>
            <a:r>
              <a:rPr lang="uk-UA" sz="3200" dirty="0" smtClean="0">
                <a:effectLst/>
              </a:rPr>
              <a:t>1.</a:t>
            </a:r>
            <a:r>
              <a:rPr lang="uk-UA" sz="3200" dirty="0" smtClean="0">
                <a:effectLst/>
                <a:latin typeface="Times New Roman" pitchFamily="18" charset="0"/>
                <a:cs typeface="Times New Roman" pitchFamily="18" charset="0"/>
              </a:rPr>
              <a:t>Структура антидопінгової програми</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2.Поняття допінг</a:t>
            </a:r>
            <a:r>
              <a:rPr lang="en-GB" sz="3200" dirty="0" smtClean="0">
                <a:effectLst/>
                <a:latin typeface="Times New Roman" pitchFamily="18" charset="0"/>
                <a:cs typeface="Times New Roman" pitchFamily="18" charset="0"/>
              </a:rPr>
              <a:t/>
            </a:r>
            <a:br>
              <a:rPr lang="en-GB"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3.Заборонений список </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4.Огляд програм тестування</a:t>
            </a:r>
            <a:r>
              <a:rPr lang="en-GB" sz="3200" dirty="0" smtClean="0">
                <a:solidFill>
                  <a:srgbClr val="C0C0C0"/>
                </a:solidFill>
                <a:effectLst/>
                <a:latin typeface="Times New Roman" pitchFamily="18" charset="0"/>
                <a:cs typeface="Times New Roman" pitchFamily="18" charset="0"/>
              </a:rPr>
              <a:t/>
            </a:r>
            <a:br>
              <a:rPr lang="en-GB" sz="3200" dirty="0" smtClean="0">
                <a:solidFill>
                  <a:srgbClr val="C0C0C0"/>
                </a:solidFill>
                <a:effectLst/>
                <a:latin typeface="Times New Roman" pitchFamily="18" charset="0"/>
                <a:cs typeface="Times New Roman" pitchFamily="18" charset="0"/>
              </a:rPr>
            </a:br>
            <a:r>
              <a:rPr lang="uk-UA" sz="3200" dirty="0" smtClean="0">
                <a:solidFill>
                  <a:schemeClr val="bg2"/>
                </a:solidFill>
                <a:effectLst/>
                <a:latin typeface="Times New Roman" pitchFamily="18" charset="0"/>
                <a:cs typeface="Times New Roman" pitchFamily="18" charset="0"/>
              </a:rPr>
              <a:t>5.</a:t>
            </a:r>
            <a:r>
              <a:rPr lang="uk-UA" sz="3200" dirty="0" smtClean="0">
                <a:effectLst/>
                <a:latin typeface="Times New Roman" pitchFamily="18" charset="0"/>
                <a:cs typeface="Times New Roman" pitchFamily="18" charset="0"/>
              </a:rPr>
              <a:t>Дії щодо позитивних тестувань</a:t>
            </a:r>
            <a:r>
              <a:rPr lang="en-GB" sz="3200" dirty="0" smtClean="0">
                <a:solidFill>
                  <a:srgbClr val="C0C0C0"/>
                </a:solidFill>
                <a:effectLst/>
                <a:latin typeface="Times New Roman" pitchFamily="18" charset="0"/>
                <a:cs typeface="Times New Roman" pitchFamily="18" charset="0"/>
              </a:rPr>
              <a:t/>
            </a:r>
            <a:br>
              <a:rPr lang="en-GB" sz="3200" dirty="0" smtClean="0">
                <a:solidFill>
                  <a:srgbClr val="C0C0C0"/>
                </a:solidFill>
                <a:effectLst/>
                <a:latin typeface="Times New Roman" pitchFamily="18" charset="0"/>
                <a:cs typeface="Times New Roman" pitchFamily="18" charset="0"/>
              </a:rPr>
            </a:br>
            <a:r>
              <a:rPr lang="uk-UA" sz="3200" dirty="0" smtClean="0">
                <a:solidFill>
                  <a:schemeClr val="bg2"/>
                </a:solidFill>
                <a:effectLst/>
                <a:latin typeface="Times New Roman" pitchFamily="18" charset="0"/>
                <a:cs typeface="Times New Roman" pitchFamily="18" charset="0"/>
              </a:rPr>
              <a:t>6.Процедури</a:t>
            </a:r>
            <a:r>
              <a:rPr lang="uk-UA" sz="3200" dirty="0" smtClean="0">
                <a:effectLst/>
                <a:latin typeface="Times New Roman" pitchFamily="18" charset="0"/>
                <a:cs typeface="Times New Roman" pitchFamily="18" charset="0"/>
              </a:rPr>
              <a:t> тестування</a:t>
            </a:r>
            <a:r>
              <a:rPr lang="en-GB" sz="3200" dirty="0" smtClean="0">
                <a:solidFill>
                  <a:srgbClr val="C0C0C0"/>
                </a:solidFill>
                <a:effectLst/>
                <a:latin typeface="Times New Roman" pitchFamily="18" charset="0"/>
                <a:cs typeface="Times New Roman" pitchFamily="18" charset="0"/>
              </a:rPr>
              <a:t/>
            </a:r>
            <a:br>
              <a:rPr lang="en-GB" sz="3200" dirty="0" smtClean="0">
                <a:solidFill>
                  <a:srgbClr val="C0C0C0"/>
                </a:solidFill>
                <a:effectLst/>
                <a:latin typeface="Times New Roman" pitchFamily="18" charset="0"/>
                <a:cs typeface="Times New Roman" pitchFamily="18" charset="0"/>
              </a:rPr>
            </a:br>
            <a:r>
              <a:rPr lang="uk-UA" sz="3200" dirty="0" smtClean="0">
                <a:solidFill>
                  <a:schemeClr val="bg2"/>
                </a:solidFill>
                <a:effectLst/>
                <a:latin typeface="Times New Roman" pitchFamily="18" charset="0"/>
                <a:cs typeface="Times New Roman" pitchFamily="18" charset="0"/>
              </a:rPr>
              <a:t>7.</a:t>
            </a:r>
            <a:r>
              <a:rPr lang="uk-UA" sz="3200" dirty="0" smtClean="0">
                <a:effectLst/>
                <a:latin typeface="Times New Roman" pitchFamily="18" charset="0"/>
                <a:cs typeface="Times New Roman" pitchFamily="18" charset="0"/>
              </a:rPr>
              <a:t>Терапевтичне використання</a:t>
            </a:r>
            <a:r>
              <a:rPr lang="en-GB" sz="3200" dirty="0" smtClean="0">
                <a:solidFill>
                  <a:srgbClr val="C0C0C0"/>
                </a:solidFill>
                <a:effectLst/>
                <a:latin typeface="Times New Roman" pitchFamily="18" charset="0"/>
                <a:cs typeface="Times New Roman" pitchFamily="18" charset="0"/>
              </a:rPr>
              <a:t/>
            </a:r>
            <a:br>
              <a:rPr lang="en-GB" sz="3200" dirty="0" smtClean="0">
                <a:solidFill>
                  <a:srgbClr val="C0C0C0"/>
                </a:solidFill>
                <a:effectLst/>
                <a:latin typeface="Times New Roman" pitchFamily="18" charset="0"/>
                <a:cs typeface="Times New Roman" pitchFamily="18" charset="0"/>
              </a:rPr>
            </a:br>
            <a:endParaRPr lang="ru-RU" sz="3200" dirty="0" smtClean="0">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eaLnBrk="1" hangingPunct="1">
              <a:defRPr/>
            </a:pPr>
            <a:r>
              <a:rPr lang="uk-UA" sz="2400" dirty="0" smtClean="0">
                <a:effectLst/>
                <a:latin typeface="Arial" pitchFamily="34" charset="0"/>
                <a:cs typeface="Arial" pitchFamily="34" charset="0"/>
              </a:rPr>
              <a:t>4.</a:t>
            </a:r>
            <a:r>
              <a:rPr lang="ru-RU" sz="2400" dirty="0" smtClean="0">
                <a:effectLst/>
                <a:latin typeface="Arial" pitchFamily="34" charset="0"/>
                <a:cs typeface="Arial" pitchFamily="34" charset="0"/>
              </a:rPr>
              <a:t> </a:t>
            </a:r>
            <a:r>
              <a:rPr lang="uk-UA" sz="2400" dirty="0" smtClean="0">
                <a:effectLst/>
                <a:latin typeface="Arial" pitchFamily="34" charset="0"/>
                <a:cs typeface="Arial" pitchFamily="34" charset="0"/>
              </a:rPr>
              <a:t>Субстанції, що продаються спортсменам для поліпшення їх показників, часто виробляються нелегально і внаслідок цього можуть містити домішки або добавки, які можуть викликати серйозні проблеми для здоров'я і навіть </a:t>
            </a:r>
            <a:r>
              <a:rPr lang="ru-RU" sz="2400" dirty="0" smtClean="0">
                <a:effectLst/>
                <a:latin typeface="Arial" pitchFamily="34" charset="0"/>
                <a:cs typeface="Arial" pitchFamily="34" charset="0"/>
              </a:rPr>
              <a:t>привести до летального результату</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5.</a:t>
            </a:r>
            <a:r>
              <a:rPr lang="uk-UA" sz="2400" dirty="0" smtClean="0">
                <a:effectLst/>
                <a:latin typeface="Arial" pitchFamily="34" charset="0"/>
                <a:cs typeface="Arial" pitchFamily="34" charset="0"/>
              </a:rPr>
              <a:t> Використання комбінації декількох субстанцій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означає не просто збільшення ризику, а змішання кількох видів ризиків</a:t>
            </a:r>
            <a:r>
              <a:rPr lang="ru-RU" sz="2400" dirty="0" smtClean="0">
                <a:effectLst/>
                <a:latin typeface="Arial" pitchFamily="34" charset="0"/>
                <a:cs typeface="Arial" pitchFamily="34" charset="0"/>
              </a:rPr>
              <a:t>.</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endParaRPr lang="ru-RU" sz="2400" dirty="0" smtClean="0">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a:r>
              <a:rPr lang="uk-UA" sz="2400" dirty="0" smtClean="0">
                <a:solidFill>
                  <a:schemeClr val="bg2"/>
                </a:solidFill>
                <a:effectLst/>
                <a:latin typeface="Arial" pitchFamily="34" charset="0"/>
                <a:cs typeface="Arial" pitchFamily="34" charset="0"/>
              </a:rPr>
              <a:t>                       </a:t>
            </a:r>
            <a:r>
              <a:rPr lang="uk-UA" sz="2400" dirty="0" smtClean="0">
                <a:solidFill>
                  <a:srgbClr val="7F071B"/>
                </a:solidFill>
                <a:effectLst/>
                <a:latin typeface="Arial" pitchFamily="34" charset="0"/>
                <a:cs typeface="Arial" pitchFamily="34" charset="0"/>
              </a:rPr>
              <a:t>З А Б О Р О Н Е Н И Й    С П И С О К</a:t>
            </a:r>
            <a:r>
              <a:rPr lang="uk-UA" sz="2400" dirty="0" smtClean="0">
                <a:solidFill>
                  <a:schemeClr val="bg2"/>
                </a:solidFill>
                <a:effectLst/>
                <a:latin typeface="Arial" pitchFamily="34" charset="0"/>
                <a:cs typeface="Arial" pitchFamily="34" charset="0"/>
              </a:rPr>
              <a:t/>
            </a:r>
            <a:br>
              <a:rPr lang="uk-UA" sz="2400" dirty="0" smtClean="0">
                <a:solidFill>
                  <a:schemeClr val="bg2"/>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
            </a:r>
            <a:br>
              <a:rPr lang="uk-UA" sz="2400" dirty="0" smtClean="0">
                <a:solidFill>
                  <a:schemeClr val="bg2"/>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Офіційний текст Забороненого списку  2019 р.</a:t>
            </a:r>
            <a:br>
              <a:rPr lang="uk-UA" sz="2400" dirty="0" smtClean="0">
                <a:solidFill>
                  <a:schemeClr val="bg2"/>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підготовлений ВАДА і опублікований на її офіційному сайті . Заборонений список, який є одним з п’яти Міжнародних стандартів ВАДА, де зазначено речовини та методи, заборонені до використання в змагальний та поза-змагальний період. Речовини та методи класифіковані по категоріях (наприклад, стероїди, стимулятори, генний допінг і т.д.). Крім того, можна ознайомитись із основними змінами в Забороненому списку 2019 у порівнянні із Забороненим списком 2018.</a:t>
            </a:r>
            <a:br>
              <a:rPr lang="uk-UA" sz="2400" dirty="0" smtClean="0">
                <a:solidFill>
                  <a:schemeClr val="bg2"/>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Переклад українською мовою здійснено Національним антидопінговим центром та надається виключно із інформаційною метою.</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endParaRPr lang="ru-RU" sz="3200" dirty="0" smtClean="0"/>
          </a:p>
        </p:txBody>
      </p:sp>
      <p:pic>
        <p:nvPicPr>
          <p:cNvPr id="5" name="Рисунок 4" descr="изм.png"/>
          <p:cNvPicPr>
            <a:picLocks noChangeAspect="1"/>
          </p:cNvPicPr>
          <p:nvPr/>
        </p:nvPicPr>
        <p:blipFill>
          <a:blip r:embed="rId3" cstate="print"/>
          <a:stretch>
            <a:fillRect/>
          </a:stretch>
        </p:blipFill>
        <p:spPr>
          <a:xfrm>
            <a:off x="4643438" y="357166"/>
            <a:ext cx="4192001" cy="5643602"/>
          </a:xfrm>
          <a:prstGeom prst="rect">
            <a:avLst/>
          </a:prstGeom>
        </p:spPr>
      </p:pic>
      <p:pic>
        <p:nvPicPr>
          <p:cNvPr id="6" name="Рисунок 5" descr="обдожкак.png"/>
          <p:cNvPicPr>
            <a:picLocks noChangeAspect="1"/>
          </p:cNvPicPr>
          <p:nvPr/>
        </p:nvPicPr>
        <p:blipFill>
          <a:blip r:embed="rId4" cstate="print"/>
          <a:stretch>
            <a:fillRect/>
          </a:stretch>
        </p:blipFill>
        <p:spPr>
          <a:xfrm>
            <a:off x="214282" y="357166"/>
            <a:ext cx="4228450" cy="564360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265113" algn="l" eaLnBrk="1" hangingPunct="1">
              <a:defRPr/>
            </a:pPr>
            <a:r>
              <a:rPr lang="ru-RU" sz="2400" dirty="0" smtClean="0">
                <a:solidFill>
                  <a:srgbClr val="7F071B"/>
                </a:solidFill>
                <a:effectLst/>
                <a:latin typeface="Arial" pitchFamily="34" charset="0"/>
                <a:cs typeface="Arial" pitchFamily="34" charset="0"/>
              </a:rPr>
              <a:t>                       ЗАБОРОНЕНИЙ СПИСОК 2019 р</a:t>
            </a:r>
            <a:br>
              <a:rPr lang="ru-RU" sz="2400" dirty="0" smtClean="0">
                <a:solidFill>
                  <a:srgbClr val="7F071B"/>
                </a:solidFill>
                <a:effectLst/>
                <a:latin typeface="Arial" pitchFamily="34" charset="0"/>
                <a:cs typeface="Arial" pitchFamily="34" charset="0"/>
              </a:rPr>
            </a:br>
            <a:r>
              <a:rPr lang="ru-RU" sz="2400" dirty="0" smtClean="0">
                <a:solidFill>
                  <a:srgbClr val="7F071B"/>
                </a:solidFill>
                <a:effectLst/>
                <a:latin typeface="Arial" pitchFamily="34" charset="0"/>
                <a:cs typeface="Arial" pitchFamily="34" charset="0"/>
              </a:rPr>
              <a:t>    РЕЧОВИНИ ТА МЕТОДИ, ЯКІ ЗАБОРОНЕНІ ПОСТІЙНО </a:t>
            </a:r>
            <a:br>
              <a:rPr lang="ru-RU" sz="2400" dirty="0" smtClean="0">
                <a:solidFill>
                  <a:srgbClr val="7F071B"/>
                </a:solidFill>
                <a:effectLst/>
                <a:latin typeface="Arial" pitchFamily="34" charset="0"/>
                <a:cs typeface="Arial" pitchFamily="34" charset="0"/>
              </a:rPr>
            </a:br>
            <a:r>
              <a:rPr lang="ru-RU" sz="2400" dirty="0" smtClean="0">
                <a:solidFill>
                  <a:srgbClr val="7F071B"/>
                </a:solidFill>
                <a:effectLst/>
                <a:latin typeface="Arial" pitchFamily="34" charset="0"/>
                <a:cs typeface="Arial" pitchFamily="34" charset="0"/>
              </a:rPr>
              <a:t>    (В ЗМАГАЛЬНИЙ ТА В ПОЗА-ЗМАГАЛЬНИЙ ПЕРІОДИ) </a:t>
            </a:r>
            <a:br>
              <a:rPr lang="ru-RU" sz="2400" dirty="0" smtClean="0">
                <a:solidFill>
                  <a:srgbClr val="7F071B"/>
                </a:solidFill>
                <a:effectLst/>
                <a:latin typeface="Arial" pitchFamily="34" charset="0"/>
                <a:cs typeface="Arial" pitchFamily="34" charset="0"/>
              </a:rPr>
            </a:br>
            <a:r>
              <a:rPr lang="ru-RU" sz="2400" dirty="0" smtClean="0">
                <a:solidFill>
                  <a:srgbClr val="7F071B"/>
                </a:solidFill>
                <a:effectLst/>
                <a:latin typeface="Arial" pitchFamily="34" charset="0"/>
                <a:cs typeface="Arial" pitchFamily="34" charset="0"/>
              </a:rPr>
              <a:t> </a:t>
            </a:r>
            <a:br>
              <a:rPr lang="ru-RU" sz="2400" dirty="0" smtClean="0">
                <a:solidFill>
                  <a:srgbClr val="7F071B"/>
                </a:solidFill>
                <a:effectLst/>
                <a:latin typeface="Arial" pitchFamily="34" charset="0"/>
                <a:cs typeface="Arial" pitchFamily="34" charset="0"/>
              </a:rPr>
            </a:br>
            <a:r>
              <a:rPr lang="ru-RU" sz="2400" dirty="0" smtClean="0">
                <a:solidFill>
                  <a:srgbClr val="7F071B"/>
                </a:solidFill>
                <a:effectLst/>
                <a:latin typeface="Arial" pitchFamily="34" charset="0"/>
                <a:cs typeface="Arial" pitchFamily="34" charset="0"/>
              </a:rPr>
              <a:t/>
            </a:r>
            <a:br>
              <a:rPr lang="ru-RU" sz="2400" dirty="0" smtClean="0">
                <a:solidFill>
                  <a:srgbClr val="7F071B"/>
                </a:solidFill>
                <a:effectLst/>
                <a:latin typeface="Arial" pitchFamily="34" charset="0"/>
                <a:cs typeface="Arial" pitchFamily="34" charset="0"/>
              </a:rPr>
            </a:br>
            <a:r>
              <a:rPr lang="uk-UA" sz="2400" dirty="0" smtClean="0">
                <a:effectLst/>
                <a:latin typeface="Arial" pitchFamily="34" charset="0"/>
                <a:cs typeface="Arial" pitchFamily="34" charset="0"/>
              </a:rPr>
              <a:t>Відповідно до статті 4.2.2 Всесвітнього антидопінгового </a:t>
            </a:r>
            <a:r>
              <a:rPr lang="ru-RU" sz="2400" dirty="0" smtClean="0">
                <a:effectLst/>
                <a:latin typeface="Arial" pitchFamily="34" charset="0"/>
                <a:cs typeface="Arial" pitchFamily="34" charset="0"/>
              </a:rPr>
              <a:t>кодексу, </a:t>
            </a:r>
            <a:r>
              <a:rPr lang="uk-UA" sz="2400" dirty="0" smtClean="0">
                <a:effectLst/>
                <a:latin typeface="Arial" pitchFamily="34" charset="0"/>
                <a:cs typeface="Arial" pitchFamily="34" charset="0"/>
              </a:rPr>
              <a:t>всі заборонені речовини повинні вважатися «Особливими речовинами», окрім речовин класів </a:t>
            </a:r>
            <a:r>
              <a:rPr lang="en-US" sz="2400" dirty="0" smtClean="0">
                <a:effectLst/>
                <a:latin typeface="Arial" pitchFamily="34" charset="0"/>
                <a:cs typeface="Arial" pitchFamily="34" charset="0"/>
              </a:rPr>
              <a:t>S1, S2, S.4.4, S4.5, S6.A</a:t>
            </a:r>
            <a:r>
              <a:rPr lang="uk-UA" sz="2400" dirty="0" smtClean="0">
                <a:effectLst/>
                <a:latin typeface="Arial" pitchFamily="34" charset="0"/>
                <a:cs typeface="Arial" pitchFamily="34" charset="0"/>
              </a:rPr>
              <a:t> т</a:t>
            </a:r>
            <a:r>
              <a:rPr lang="ru-RU" sz="2400" dirty="0" smtClean="0">
                <a:effectLst/>
                <a:latin typeface="Arial" pitchFamily="34" charset="0"/>
                <a:cs typeface="Arial" pitchFamily="34" charset="0"/>
              </a:rPr>
              <a:t>а </a:t>
            </a:r>
            <a:r>
              <a:rPr lang="uk-UA" sz="2400" dirty="0" smtClean="0">
                <a:effectLst/>
                <a:latin typeface="Arial" pitchFamily="34" charset="0"/>
                <a:cs typeface="Arial" pitchFamily="34" charset="0"/>
              </a:rPr>
              <a:t>заборонених методів </a:t>
            </a:r>
            <a:r>
              <a:rPr lang="ru-RU" sz="2400" dirty="0" smtClean="0">
                <a:effectLst/>
                <a:latin typeface="Arial" pitchFamily="34" charset="0"/>
                <a:cs typeface="Arial" pitchFamily="34" charset="0"/>
              </a:rPr>
              <a:t>М1, М2 та М3.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a:r>
              <a:rPr lang="ru-RU" sz="3200" dirty="0" smtClean="0">
                <a:solidFill>
                  <a:srgbClr val="7F071B"/>
                </a:solidFill>
                <a:effectLst/>
                <a:latin typeface="Arial" pitchFamily="34" charset="0"/>
                <a:cs typeface="Arial" pitchFamily="34" charset="0"/>
              </a:rPr>
              <a:t>                </a:t>
            </a:r>
            <a:br>
              <a:rPr lang="ru-RU" sz="3200" dirty="0" smtClean="0">
                <a:solidFill>
                  <a:srgbClr val="7F071B"/>
                </a:solidFill>
                <a:effectLst/>
                <a:latin typeface="Arial" pitchFamily="34" charset="0"/>
                <a:cs typeface="Arial" pitchFamily="34" charset="0"/>
              </a:rPr>
            </a:br>
            <a:r>
              <a:rPr lang="ru-RU" sz="3200" dirty="0" smtClean="0">
                <a:solidFill>
                  <a:srgbClr val="7F071B"/>
                </a:solidFill>
                <a:effectLst/>
                <a:latin typeface="Arial" pitchFamily="34" charset="0"/>
                <a:cs typeface="Arial" pitchFamily="34" charset="0"/>
              </a:rPr>
              <a:t/>
            </a:r>
            <a:br>
              <a:rPr lang="ru-RU" sz="3200" dirty="0" smtClean="0">
                <a:solidFill>
                  <a:srgbClr val="7F071B"/>
                </a:solidFill>
                <a:effectLst/>
                <a:latin typeface="Arial" pitchFamily="34" charset="0"/>
                <a:cs typeface="Arial" pitchFamily="34" charset="0"/>
              </a:rPr>
            </a:br>
            <a:r>
              <a:rPr lang="ru-RU" sz="3200" dirty="0" smtClean="0">
                <a:solidFill>
                  <a:srgbClr val="7F071B"/>
                </a:solidFill>
                <a:effectLst/>
                <a:latin typeface="Arial" pitchFamily="34" charset="0"/>
                <a:cs typeface="Arial" pitchFamily="34" charset="0"/>
              </a:rPr>
              <a:t/>
            </a:r>
            <a:br>
              <a:rPr lang="ru-RU" sz="3200" dirty="0" smtClean="0">
                <a:solidFill>
                  <a:srgbClr val="7F071B"/>
                </a:solidFill>
                <a:effectLst/>
                <a:latin typeface="Arial" pitchFamily="34" charset="0"/>
                <a:cs typeface="Arial" pitchFamily="34" charset="0"/>
              </a:rPr>
            </a:br>
            <a:r>
              <a:rPr lang="ru-RU" sz="3200" dirty="0" smtClean="0">
                <a:solidFill>
                  <a:srgbClr val="7F071B"/>
                </a:solidFill>
                <a:effectLst/>
                <a:latin typeface="Arial" pitchFamily="34" charset="0"/>
                <a:cs typeface="Arial" pitchFamily="34" charset="0"/>
              </a:rPr>
              <a:t/>
            </a:r>
            <a:br>
              <a:rPr lang="ru-RU" sz="3200" dirty="0" smtClean="0">
                <a:solidFill>
                  <a:srgbClr val="7F071B"/>
                </a:solidFill>
                <a:effectLst/>
                <a:latin typeface="Arial" pitchFamily="34" charset="0"/>
                <a:cs typeface="Arial" pitchFamily="34" charset="0"/>
              </a:rPr>
            </a:br>
            <a:r>
              <a:rPr lang="ru-RU" sz="3200" dirty="0" smtClean="0">
                <a:solidFill>
                  <a:srgbClr val="7F071B"/>
                </a:solidFill>
                <a:effectLst/>
                <a:latin typeface="Arial" pitchFamily="34" charset="0"/>
                <a:cs typeface="Arial" pitchFamily="34" charset="0"/>
              </a:rPr>
              <a:t/>
            </a:r>
            <a:br>
              <a:rPr lang="ru-RU" sz="3200" dirty="0" smtClean="0">
                <a:solidFill>
                  <a:srgbClr val="7F071B"/>
                </a:solidFill>
                <a:effectLst/>
                <a:latin typeface="Arial" pitchFamily="34" charset="0"/>
                <a:cs typeface="Arial" pitchFamily="34" charset="0"/>
              </a:rPr>
            </a:br>
            <a:r>
              <a:rPr lang="ru-RU" sz="2800" dirty="0" smtClean="0">
                <a:solidFill>
                  <a:srgbClr val="7F071B"/>
                </a:solidFill>
                <a:effectLst/>
                <a:latin typeface="Arial" pitchFamily="34" charset="0"/>
                <a:cs typeface="Arial" pitchFamily="34" charset="0"/>
              </a:rPr>
              <a:t>                       ЗАБОРОНЕНІ РЕЧОВИНИ</a:t>
            </a:r>
            <a:br>
              <a:rPr lang="ru-RU" sz="2800" dirty="0" smtClean="0">
                <a:solidFill>
                  <a:srgbClr val="7F071B"/>
                </a:solidFill>
                <a:effectLst/>
                <a:latin typeface="Arial" pitchFamily="34" charset="0"/>
                <a:cs typeface="Arial" pitchFamily="34" charset="0"/>
              </a:rPr>
            </a:br>
            <a:r>
              <a:rPr lang="en-US" sz="2400" dirty="0" smtClean="0">
                <a:effectLst/>
                <a:latin typeface="Arial" pitchFamily="34" charset="0"/>
                <a:cs typeface="Arial" pitchFamily="34" charset="0"/>
              </a:rPr>
              <a:t> S0. </a:t>
            </a:r>
            <a:r>
              <a:rPr lang="ru-RU" sz="2400" dirty="0" smtClean="0"/>
              <a:t>НЕЗАТВЕРДЖЕНІ РЕЧОВИНИ </a:t>
            </a:r>
            <a:br>
              <a:rPr lang="ru-RU" sz="2400" dirty="0" smtClean="0"/>
            </a:br>
            <a:r>
              <a:rPr lang="ru-RU" sz="2400" dirty="0" smtClean="0">
                <a:solidFill>
                  <a:srgbClr val="7F071B"/>
                </a:solidFill>
                <a:effectLst/>
                <a:latin typeface="Arial" pitchFamily="34" charset="0"/>
                <a:cs typeface="Arial" pitchFamily="34" charset="0"/>
              </a:rPr>
              <a:t/>
            </a:r>
            <a:br>
              <a:rPr lang="ru-RU" sz="2400" dirty="0" smtClean="0">
                <a:solidFill>
                  <a:srgbClr val="7F071B"/>
                </a:solidFill>
                <a:effectLst/>
                <a:latin typeface="Arial" pitchFamily="34" charset="0"/>
                <a:cs typeface="Arial" pitchFamily="34" charset="0"/>
              </a:rPr>
            </a:br>
            <a:r>
              <a:rPr lang="en-US" sz="2400" dirty="0" smtClean="0">
                <a:effectLst/>
                <a:latin typeface="Arial" pitchFamily="34" charset="0"/>
                <a:cs typeface="Arial" pitchFamily="34" charset="0"/>
              </a:rPr>
              <a:t> S1. </a:t>
            </a:r>
            <a:r>
              <a:rPr lang="uk-UA" sz="2400" dirty="0" smtClean="0">
                <a:effectLst/>
                <a:latin typeface="Arial" pitchFamily="34" charset="0"/>
                <a:cs typeface="Arial" pitchFamily="34" charset="0"/>
              </a:rPr>
              <a:t>А</a:t>
            </a:r>
            <a:r>
              <a:rPr lang="en-US" sz="2400" dirty="0" smtClean="0">
                <a:effectLst/>
                <a:latin typeface="Arial" pitchFamily="34" charset="0"/>
                <a:cs typeface="Arial" pitchFamily="34" charset="0"/>
              </a:rPr>
              <a:t>НАБОЛІЧНІ </a:t>
            </a:r>
            <a:r>
              <a:rPr lang="uk-UA" sz="2400" dirty="0" smtClean="0">
                <a:effectLst/>
                <a:latin typeface="Arial" pitchFamily="34" charset="0"/>
                <a:cs typeface="Arial" pitchFamily="34" charset="0"/>
              </a:rPr>
              <a:t>А</a:t>
            </a:r>
            <a:r>
              <a:rPr lang="en-US" sz="2400" dirty="0" smtClean="0">
                <a:effectLst/>
                <a:latin typeface="Arial" pitchFamily="34" charset="0"/>
                <a:cs typeface="Arial" pitchFamily="34" charset="0"/>
              </a:rPr>
              <a:t>НДРОГЕННІ </a:t>
            </a:r>
            <a:r>
              <a:rPr lang="uk-UA" sz="2400" dirty="0" smtClean="0">
                <a:effectLst/>
                <a:latin typeface="Arial" pitchFamily="34" charset="0"/>
                <a:cs typeface="Arial" pitchFamily="34" charset="0"/>
              </a:rPr>
              <a:t>А</a:t>
            </a:r>
            <a:r>
              <a:rPr lang="en-US" sz="2400" dirty="0" smtClean="0">
                <a:effectLst/>
                <a:latin typeface="Arial" pitchFamily="34" charset="0"/>
                <a:cs typeface="Arial" pitchFamily="34" charset="0"/>
              </a:rPr>
              <a:t>ТЕРОЇДИ</a:t>
            </a:r>
            <a:r>
              <a:rPr lang="uk-UA" sz="2400" dirty="0" smtClean="0">
                <a:effectLst/>
                <a:latin typeface="Arial" pitchFamily="34" charset="0"/>
                <a:cs typeface="Arial" pitchFamily="34" charset="0"/>
              </a:rPr>
              <a:t> (ААС)</a:t>
            </a:r>
            <a:r>
              <a:rPr lang="en-US" sz="2400" dirty="0" smtClean="0"/>
              <a:t/>
            </a:r>
            <a:br>
              <a:rPr lang="en-US" sz="2400" dirty="0" smtClean="0"/>
            </a:br>
            <a:r>
              <a:rPr lang="uk-UA" sz="2300" dirty="0" smtClean="0">
                <a:effectLst/>
                <a:latin typeface="Arial" pitchFamily="34" charset="0"/>
                <a:cs typeface="Arial" pitchFamily="34" charset="0"/>
              </a:rPr>
              <a:t>   </a:t>
            </a:r>
            <a:r>
              <a:rPr lang="en-US" sz="2300" dirty="0" smtClean="0">
                <a:effectLst/>
                <a:latin typeface="Arial" pitchFamily="34" charset="0"/>
                <a:cs typeface="Arial" pitchFamily="34" charset="0"/>
              </a:rPr>
              <a:t>1.a. </a:t>
            </a:r>
            <a:r>
              <a:rPr lang="ru-RU" sz="2300" dirty="0" smtClean="0">
                <a:effectLst/>
                <a:latin typeface="Arial" pitchFamily="34" charset="0"/>
                <a:cs typeface="Arial" pitchFamily="34" charset="0"/>
              </a:rPr>
              <a:t>Екзогенні ААС </a:t>
            </a:r>
            <a:r>
              <a:rPr lang="en-US" sz="2300" dirty="0" smtClean="0">
                <a:effectLst/>
                <a:latin typeface="Arial" pitchFamily="34" charset="0"/>
                <a:cs typeface="Arial" pitchFamily="34" charset="0"/>
              </a:rPr>
              <a:t>(</a:t>
            </a:r>
            <a:r>
              <a:rPr lang="uk-UA" sz="2300" dirty="0" smtClean="0">
                <a:effectLst/>
                <a:latin typeface="Arial" pitchFamily="34" charset="0"/>
                <a:cs typeface="Arial" pitchFamily="34" charset="0"/>
              </a:rPr>
              <a:t>болденон, нандролон</a:t>
            </a:r>
            <a:r>
              <a:rPr lang="en-US" sz="2300" dirty="0" smtClean="0">
                <a:effectLst/>
                <a:latin typeface="Arial" pitchFamily="34" charset="0"/>
                <a:cs typeface="Arial" pitchFamily="34" charset="0"/>
              </a:rPr>
              <a:t>,</a:t>
            </a:r>
            <a:r>
              <a:rPr lang="uk-UA" sz="2300" dirty="0" smtClean="0">
                <a:effectLst/>
                <a:latin typeface="Arial" pitchFamily="34" charset="0"/>
                <a:cs typeface="Arial" pitchFamily="34" charset="0"/>
              </a:rPr>
              <a:t> станозолол,</a:t>
            </a:r>
            <a:r>
              <a:rPr lang="en-US" sz="2300" dirty="0" smtClean="0">
                <a:effectLst/>
                <a:latin typeface="Arial" pitchFamily="34" charset="0"/>
                <a:cs typeface="Arial" pitchFamily="34" charset="0"/>
              </a:rPr>
              <a:t> ...</a:t>
            </a:r>
            <a:r>
              <a:rPr lang="uk-UA" sz="2300" dirty="0" smtClean="0">
                <a:effectLst/>
                <a:latin typeface="Arial" pitchFamily="34" charset="0"/>
                <a:cs typeface="Arial" pitchFamily="34" charset="0"/>
              </a:rPr>
              <a:t>)</a:t>
            </a:r>
            <a:r>
              <a:rPr lang="en-US" sz="2300" dirty="0" smtClean="0">
                <a:effectLst/>
                <a:latin typeface="Arial" pitchFamily="34" charset="0"/>
                <a:cs typeface="Arial" pitchFamily="34" charset="0"/>
              </a:rPr>
              <a:t/>
            </a:r>
            <a:br>
              <a:rPr lang="en-US" sz="2300" dirty="0" smtClean="0">
                <a:effectLst/>
                <a:latin typeface="Arial" pitchFamily="34" charset="0"/>
                <a:cs typeface="Arial" pitchFamily="34" charset="0"/>
              </a:rPr>
            </a:br>
            <a:r>
              <a:rPr lang="uk-UA" sz="2300" dirty="0" smtClean="0">
                <a:effectLst/>
                <a:latin typeface="Arial" pitchFamily="34" charset="0"/>
                <a:cs typeface="Arial" pitchFamily="34" charset="0"/>
              </a:rPr>
              <a:t>   </a:t>
            </a:r>
            <a:r>
              <a:rPr lang="en-US" sz="2300" dirty="0" smtClean="0">
                <a:effectLst/>
                <a:latin typeface="Arial" pitchFamily="34" charset="0"/>
                <a:cs typeface="Arial" pitchFamily="34" charset="0"/>
              </a:rPr>
              <a:t>1.b.</a:t>
            </a:r>
            <a:r>
              <a:rPr lang="uk-UA" sz="2300" dirty="0" smtClean="0">
                <a:effectLst/>
                <a:latin typeface="Arial" pitchFamily="34" charset="0"/>
                <a:cs typeface="Arial" pitchFamily="34" charset="0"/>
              </a:rPr>
              <a:t>Ендогенні ААС</a:t>
            </a:r>
            <a:r>
              <a:rPr lang="en-US" sz="2300" dirty="0" smtClean="0">
                <a:effectLst/>
                <a:latin typeface="Arial" pitchFamily="34" charset="0"/>
                <a:cs typeface="Arial" pitchFamily="34" charset="0"/>
              </a:rPr>
              <a:t> </a:t>
            </a:r>
            <a:r>
              <a:rPr lang="uk-UA" sz="2300" dirty="0" smtClean="0">
                <a:effectLst/>
                <a:latin typeface="Arial" pitchFamily="34" charset="0"/>
                <a:cs typeface="Arial" pitchFamily="34" charset="0"/>
              </a:rPr>
              <a:t>(тестостерон…)</a:t>
            </a:r>
            <a:r>
              <a:rPr lang="en-US" sz="2300" dirty="0" smtClean="0">
                <a:effectLst/>
                <a:latin typeface="Arial" pitchFamily="34" charset="0"/>
                <a:cs typeface="Arial" pitchFamily="34" charset="0"/>
              </a:rPr>
              <a:t/>
            </a:r>
            <a:br>
              <a:rPr lang="en-US" sz="2300" dirty="0" smtClean="0">
                <a:effectLst/>
                <a:latin typeface="Arial" pitchFamily="34" charset="0"/>
                <a:cs typeface="Arial" pitchFamily="34" charset="0"/>
              </a:rPr>
            </a:br>
            <a:r>
              <a:rPr lang="uk-UA" sz="2300" dirty="0" smtClean="0">
                <a:effectLst/>
                <a:latin typeface="Arial" pitchFamily="34" charset="0"/>
                <a:cs typeface="Arial" pitchFamily="34" charset="0"/>
              </a:rPr>
              <a:t>   </a:t>
            </a:r>
            <a:r>
              <a:rPr lang="en-US" sz="2300" dirty="0" smtClean="0">
                <a:effectLst/>
                <a:latin typeface="Arial" pitchFamily="34" charset="0"/>
                <a:cs typeface="Arial" pitchFamily="34" charset="0"/>
              </a:rPr>
              <a:t>2. </a:t>
            </a:r>
            <a:r>
              <a:rPr lang="uk-UA" sz="2300" dirty="0" smtClean="0">
                <a:effectLst/>
                <a:latin typeface="Arial" pitchFamily="34" charset="0"/>
                <a:cs typeface="Arial" pitchFamily="34" charset="0"/>
              </a:rPr>
              <a:t>Інші анаболічні агенти</a:t>
            </a:r>
            <a:r>
              <a:rPr lang="en-US" sz="2300" dirty="0" smtClean="0">
                <a:effectLst/>
                <a:latin typeface="Arial" pitchFamily="34" charset="0"/>
                <a:cs typeface="Arial" pitchFamily="34" charset="0"/>
              </a:rPr>
              <a:t> (Зеранол</a:t>
            </a:r>
            <a:r>
              <a:rPr lang="uk-UA" sz="2300" dirty="0" smtClean="0">
                <a:effectLst/>
                <a:latin typeface="Arial" pitchFamily="34" charset="0"/>
                <a:cs typeface="Arial" pitchFamily="34" charset="0"/>
              </a:rPr>
              <a:t>,</a:t>
            </a:r>
            <a:r>
              <a:rPr lang="en-US" sz="2300" dirty="0" smtClean="0">
                <a:effectLst/>
                <a:latin typeface="Arial" pitchFamily="34" charset="0"/>
                <a:cs typeface="Arial" pitchFamily="34" charset="0"/>
              </a:rPr>
              <a:t> кленбутерол</a:t>
            </a:r>
            <a:r>
              <a:rPr lang="uk-UA" sz="2300" dirty="0" smtClean="0">
                <a:effectLst/>
                <a:latin typeface="Arial" pitchFamily="34" charset="0"/>
                <a:cs typeface="Arial" pitchFamily="34" charset="0"/>
              </a:rPr>
              <a:t>, </a:t>
            </a:r>
            <a:r>
              <a:rPr lang="en-US" sz="2300" dirty="0" smtClean="0">
                <a:effectLst/>
                <a:latin typeface="Arial" pitchFamily="34" charset="0"/>
                <a:cs typeface="Arial" pitchFamily="34" charset="0"/>
              </a:rPr>
              <a:t>SARMs)</a:t>
            </a:r>
            <a:r>
              <a:rPr lang="uk-UA" sz="2300" dirty="0" smtClean="0">
                <a:effectLst/>
                <a:latin typeface="Arial" pitchFamily="34" charset="0"/>
                <a:cs typeface="Arial" pitchFamily="34" charset="0"/>
              </a:rPr>
              <a:t/>
            </a:r>
            <a:br>
              <a:rPr lang="uk-UA" sz="2300" dirty="0" smtClean="0">
                <a:effectLst/>
                <a:latin typeface="Arial" pitchFamily="34" charset="0"/>
                <a:cs typeface="Arial" pitchFamily="34" charset="0"/>
              </a:rPr>
            </a:br>
            <a:r>
              <a:rPr lang="uk-UA" sz="2300" dirty="0" smtClean="0">
                <a:effectLst/>
                <a:latin typeface="Arial" pitchFamily="34" charset="0"/>
                <a:cs typeface="Arial" pitchFamily="34" charset="0"/>
              </a:rPr>
              <a:t/>
            </a:r>
            <a:br>
              <a:rPr lang="uk-UA" sz="2300" dirty="0" smtClean="0">
                <a:effectLst/>
                <a:latin typeface="Arial" pitchFamily="34" charset="0"/>
                <a:cs typeface="Arial" pitchFamily="34" charset="0"/>
              </a:rPr>
            </a:br>
            <a:r>
              <a:rPr lang="en-US" sz="2300" dirty="0" smtClean="0">
                <a:effectLst/>
                <a:latin typeface="Arial" pitchFamily="34" charset="0"/>
                <a:cs typeface="Arial" pitchFamily="34" charset="0"/>
              </a:rPr>
              <a:t> </a:t>
            </a:r>
            <a:r>
              <a:rPr lang="ru-RU" sz="2400" dirty="0" smtClean="0">
                <a:effectLst/>
                <a:latin typeface="Arial" pitchFamily="34" charset="0"/>
                <a:cs typeface="Arial" pitchFamily="34" charset="0"/>
              </a:rPr>
              <a:t>S2. ПЕПТИДНІ ГОРМОНИ, ФАКТОРИ РОСТУ, ПОДІБНІ   РЕЧОВИНИ ТА МІМЕТИКИ </a:t>
            </a:r>
            <a:br>
              <a:rPr lang="ru-RU" sz="2400" dirty="0" smtClean="0">
                <a:effectLst/>
                <a:latin typeface="Arial" pitchFamily="34" charset="0"/>
                <a:cs typeface="Arial" pitchFamily="34" charset="0"/>
              </a:rPr>
            </a:br>
            <a:r>
              <a:rPr lang="ru-RU" sz="2400" dirty="0" smtClean="0">
                <a:solidFill>
                  <a:srgbClr val="7F071B"/>
                </a:solidFill>
                <a:effectLst/>
                <a:latin typeface="Arial" pitchFamily="34" charset="0"/>
                <a:cs typeface="Arial" pitchFamily="34" charset="0"/>
              </a:rPr>
              <a:t/>
            </a:r>
            <a:br>
              <a:rPr lang="ru-RU" sz="2400" dirty="0" smtClean="0">
                <a:solidFill>
                  <a:srgbClr val="7F071B"/>
                </a:solidFill>
                <a:effectLst/>
                <a:latin typeface="Arial" pitchFamily="34" charset="0"/>
                <a:cs typeface="Arial" pitchFamily="34" charset="0"/>
              </a:rPr>
            </a:br>
            <a:r>
              <a:rPr lang="en-US" sz="2400" dirty="0" smtClean="0">
                <a:effectLst/>
                <a:latin typeface="Arial" pitchFamily="34" charset="0"/>
                <a:cs typeface="Arial" pitchFamily="34" charset="0"/>
              </a:rPr>
              <a:t> S3. </a:t>
            </a:r>
            <a:r>
              <a:rPr lang="ru-RU" sz="2400" dirty="0" smtClean="0">
                <a:effectLst/>
                <a:latin typeface="Arial" pitchFamily="34" charset="0"/>
                <a:cs typeface="Arial" pitchFamily="34" charset="0"/>
              </a:rPr>
              <a:t>БЕТА-2 АГОНІСТИ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S4. ГОРМОНИ ТА МОДУЛЯТОРИ МЕТАБОЛІЗМУ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S5. ДІУРЕТИКИ ТА МАСКУЮЧІ АГЕНТИ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3200" dirty="0" smtClean="0">
                <a:solidFill>
                  <a:srgbClr val="7F071B"/>
                </a:solidFill>
                <a:effectLst/>
                <a:latin typeface="Arial" pitchFamily="34" charset="0"/>
                <a:cs typeface="Arial" pitchFamily="34" charset="0"/>
              </a:rPr>
              <a:t/>
            </a:r>
            <a:br>
              <a:rPr lang="ru-RU" sz="3200" dirty="0" smtClean="0">
                <a:solidFill>
                  <a:srgbClr val="7F071B"/>
                </a:solidFill>
                <a:effectLst/>
                <a:latin typeface="Arial" pitchFamily="34" charset="0"/>
                <a:cs typeface="Arial" pitchFamily="34" charset="0"/>
              </a:rPr>
            </a:br>
            <a:r>
              <a:rPr lang="ru-RU" sz="3200" dirty="0" smtClean="0">
                <a:solidFill>
                  <a:srgbClr val="7F071B"/>
                </a:solidFill>
                <a:effectLst/>
                <a:latin typeface="Arial" pitchFamily="34" charset="0"/>
                <a:cs typeface="Arial" pitchFamily="34" charset="0"/>
              </a:rPr>
              <a:t/>
            </a:r>
            <a:br>
              <a:rPr lang="ru-RU" sz="3200" dirty="0" smtClean="0">
                <a:solidFill>
                  <a:srgbClr val="7F071B"/>
                </a:solidFill>
                <a:effectLst/>
                <a:latin typeface="Arial" pitchFamily="34" charset="0"/>
                <a:cs typeface="Arial" pitchFamily="34" charset="0"/>
              </a:rPr>
            </a:br>
            <a:r>
              <a:rPr lang="ru-RU" sz="3200" dirty="0" smtClean="0">
                <a:solidFill>
                  <a:srgbClr val="7F071B"/>
                </a:solidFill>
                <a:effectLst/>
                <a:latin typeface="Arial" pitchFamily="34" charset="0"/>
                <a:cs typeface="Arial" pitchFamily="34" charset="0"/>
              </a:rPr>
              <a:t/>
            </a:r>
            <a:br>
              <a:rPr lang="ru-RU" sz="3200" dirty="0" smtClean="0">
                <a:solidFill>
                  <a:srgbClr val="7F071B"/>
                </a:solidFill>
                <a:effectLst/>
                <a:latin typeface="Arial" pitchFamily="34" charset="0"/>
                <a:cs typeface="Arial" pitchFamily="34" charset="0"/>
              </a:rPr>
            </a:br>
            <a:endParaRPr lang="ru-RU" sz="3200" dirty="0" smtClean="0">
              <a:solidFill>
                <a:srgbClr val="7F071B"/>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eaLnBrk="1" hangingPunct="1">
              <a:defRPr/>
            </a:pPr>
            <a:r>
              <a:rPr lang="uk-UA" sz="2800" dirty="0" smtClean="0">
                <a:solidFill>
                  <a:srgbClr val="7F071B"/>
                </a:solidFill>
                <a:effectLst/>
                <a:latin typeface="Arial" pitchFamily="34" charset="0"/>
                <a:cs typeface="Arial" pitchFamily="34" charset="0"/>
              </a:rPr>
              <a:t>                   ЗАБОРОНЕНІ МЕТОДИ</a:t>
            </a:r>
            <a:br>
              <a:rPr lang="uk-UA" sz="2800" dirty="0" smtClean="0">
                <a:solidFill>
                  <a:srgbClr val="7F071B"/>
                </a:solidFill>
                <a:effectLst/>
                <a:latin typeface="Arial" pitchFamily="34" charset="0"/>
                <a:cs typeface="Arial" pitchFamily="34" charset="0"/>
              </a:rPr>
            </a:br>
            <a:r>
              <a:rPr lang="uk-UA" sz="2800" dirty="0" smtClean="0">
                <a:solidFill>
                  <a:srgbClr val="7F071B"/>
                </a:solidFill>
                <a:effectLst/>
                <a:latin typeface="Arial" pitchFamily="34" charset="0"/>
                <a:cs typeface="Arial" pitchFamily="34" charset="0"/>
              </a:rPr>
              <a:t/>
            </a:r>
            <a:br>
              <a:rPr lang="uk-UA" sz="2800" dirty="0" smtClean="0">
                <a:solidFill>
                  <a:srgbClr val="7F071B"/>
                </a:solidFill>
                <a:effectLst/>
                <a:latin typeface="Arial" pitchFamily="34" charset="0"/>
                <a:cs typeface="Arial" pitchFamily="34" charset="0"/>
              </a:rPr>
            </a:br>
            <a:r>
              <a:rPr lang="ru-RU" sz="2800" dirty="0" smtClean="0"/>
              <a:t> </a:t>
            </a:r>
            <a:r>
              <a:rPr lang="ru-RU" sz="2400" dirty="0" smtClean="0">
                <a:effectLst/>
                <a:latin typeface="Arial" pitchFamily="34" charset="0"/>
                <a:cs typeface="Arial" pitchFamily="34" charset="0"/>
              </a:rPr>
              <a:t>M1. МАНІПУЛЯЦІЇ З КРОВ’Ю ТА ЇЇ  КОМПОНЕНТАМИ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М2. ХІМІЧНІ ТА ФІЗИЧНІ МАНІПУЛЯЦІЇ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МЗ. ГЕННИЙ ТА КЛІТИННИЙ ДОПІНГ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endParaRPr lang="ru-RU" sz="2400" dirty="0" smtClean="0">
              <a:solidFill>
                <a:srgbClr val="7F071B"/>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ru-RU" sz="2800" dirty="0" smtClean="0">
                <a:solidFill>
                  <a:srgbClr val="7F071B"/>
                </a:solidFill>
                <a:effectLst/>
                <a:latin typeface="Arial" pitchFamily="34" charset="0"/>
                <a:cs typeface="Arial" pitchFamily="34" charset="0"/>
              </a:rPr>
              <a:t>РЕЧОВИНИ І МЕТОДИ, ЗАБОРОНЕНІ В ЗМАГАЛЬНИЙ ПЕРІОД </a:t>
            </a:r>
            <a:r>
              <a:rPr lang="ru-RU" sz="2800" dirty="0" smtClean="0">
                <a:effectLst/>
                <a:latin typeface="Arial" pitchFamily="34" charset="0"/>
                <a:cs typeface="Arial" pitchFamily="34" charset="0"/>
              </a:rPr>
              <a:t/>
            </a:r>
            <a:br>
              <a:rPr lang="ru-RU" sz="2800" dirty="0" smtClean="0">
                <a:effectLst/>
                <a:latin typeface="Arial" pitchFamily="34" charset="0"/>
                <a:cs typeface="Arial" pitchFamily="34" charset="0"/>
              </a:rPr>
            </a:br>
            <a:r>
              <a:rPr lang="ru-RU" sz="2800" dirty="0" smtClean="0">
                <a:effectLst/>
                <a:latin typeface="Arial" pitchFamily="34" charset="0"/>
                <a:cs typeface="Arial" pitchFamily="34" charset="0"/>
              </a:rPr>
              <a:t/>
            </a:r>
            <a:br>
              <a:rPr lang="ru-RU" sz="2800" dirty="0" smtClean="0">
                <a:effectLst/>
                <a:latin typeface="Arial" pitchFamily="34" charset="0"/>
                <a:cs typeface="Arial" pitchFamily="34" charset="0"/>
              </a:rPr>
            </a:br>
            <a:r>
              <a:rPr lang="ru-RU" sz="2800" dirty="0" smtClean="0">
                <a:effectLst/>
                <a:latin typeface="Arial" pitchFamily="34" charset="0"/>
                <a:cs typeface="Arial" pitchFamily="34" charset="0"/>
              </a:rPr>
              <a:t>НА ДОДАТОК ДО РЕЧОВИН І МЕТОДІВ, ВІДНЕСЕНИХ ДО КЛАСІВ S0-S5 ТА М1- М3, ВИЗНАЧЕНИХ ВИЩЕ, НАСТУПНІ КЛАСИ ЗАБОРОНЕНІ ПІД ЧАС ЗМАГАНЬ:</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eaLnBrk="1" hangingPunct="1">
              <a:defRPr/>
            </a:pPr>
            <a:r>
              <a:rPr lang="ru-RU" sz="2400" dirty="0" smtClean="0">
                <a:effectLst/>
                <a:latin typeface="Arial" pitchFamily="34" charset="0"/>
                <a:cs typeface="Arial" pitchFamily="34" charset="0"/>
              </a:rPr>
              <a:t>S6. СТИМУЛЯТОРИ</a:t>
            </a:r>
            <a:br>
              <a:rPr lang="ru-RU" sz="2400" dirty="0" smtClean="0">
                <a:effectLst/>
                <a:latin typeface="Arial" pitchFamily="34" charset="0"/>
                <a:cs typeface="Arial" pitchFamily="34" charset="0"/>
              </a:rPr>
            </a:br>
            <a:r>
              <a:rPr lang="uk-UA" sz="2400" dirty="0" smtClean="0">
                <a:effectLst/>
                <a:latin typeface="Arial" pitchFamily="34" charset="0"/>
                <a:cs typeface="Arial" pitchFamily="34" charset="0"/>
              </a:rPr>
              <a:t>Всі стимулятори, включаючи всі оптичні ізомери</a:t>
            </a:r>
            <a:r>
              <a:rPr lang="ru-RU" sz="2400" dirty="0" smtClean="0">
                <a:effectLst/>
                <a:latin typeface="Arial" pitchFamily="34" charset="0"/>
                <a:cs typeface="Arial" pitchFamily="34" charset="0"/>
              </a:rPr>
              <a:t>.</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en-US" sz="2400" dirty="0" smtClean="0">
                <a:effectLst/>
                <a:latin typeface="Arial" pitchFamily="34" charset="0"/>
                <a:cs typeface="Arial" pitchFamily="34" charset="0"/>
              </a:rPr>
              <a:t> S7. </a:t>
            </a:r>
            <a:r>
              <a:rPr lang="ru-RU" sz="2400" dirty="0" smtClean="0">
                <a:effectLst/>
                <a:latin typeface="Arial" pitchFamily="34" charset="0"/>
                <a:cs typeface="Arial" pitchFamily="34" charset="0"/>
              </a:rPr>
              <a:t>НАРКОТИКИ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en-US" sz="2400" dirty="0" smtClean="0">
                <a:effectLst/>
                <a:latin typeface="Arial" pitchFamily="34" charset="0"/>
                <a:cs typeface="Arial" pitchFamily="34" charset="0"/>
              </a:rPr>
              <a:t> S8. </a:t>
            </a:r>
            <a:r>
              <a:rPr lang="ru-RU" sz="2400" dirty="0" smtClean="0">
                <a:effectLst/>
                <a:latin typeface="Arial" pitchFamily="34" charset="0"/>
                <a:cs typeface="Arial" pitchFamily="34" charset="0"/>
              </a:rPr>
              <a:t>КАННАБІНОЇДИ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en-US" sz="2400" dirty="0" smtClean="0">
                <a:effectLst/>
                <a:latin typeface="Arial" pitchFamily="34" charset="0"/>
                <a:cs typeface="Arial" pitchFamily="34" charset="0"/>
              </a:rPr>
              <a:t> S9. </a:t>
            </a:r>
            <a:r>
              <a:rPr lang="ru-RU" sz="2400" dirty="0" smtClean="0">
                <a:effectLst/>
                <a:latin typeface="Arial" pitchFamily="34" charset="0"/>
                <a:cs typeface="Arial" pitchFamily="34" charset="0"/>
              </a:rPr>
              <a:t>ГЛЮКОКОРТИКОЇДИ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eaLnBrk="1" hangingPunct="1">
              <a:tabLst>
                <a:tab pos="3141663" algn="l"/>
                <a:tab pos="3230563" algn="l"/>
              </a:tabLst>
              <a:defRPr/>
            </a:pPr>
            <a:r>
              <a:rPr lang="ru-RU" sz="2800" dirty="0" smtClean="0">
                <a:solidFill>
                  <a:srgbClr val="7F071B"/>
                </a:solidFill>
                <a:effectLst/>
                <a:latin typeface="Arial" pitchFamily="34" charset="0"/>
                <a:cs typeface="Arial" pitchFamily="34" charset="0"/>
              </a:rPr>
              <a:t> </a:t>
            </a:r>
            <a:r>
              <a:rPr lang="ru-RU" sz="2400" dirty="0" smtClean="0">
                <a:solidFill>
                  <a:srgbClr val="7F071B"/>
                </a:solidFill>
                <a:effectLst/>
                <a:latin typeface="Arial" pitchFamily="34" charset="0"/>
                <a:cs typeface="Arial" pitchFamily="34" charset="0"/>
              </a:rPr>
              <a:t>РЕЧОВИНИ, ЗАБОРОНЕНІ В ОКРЕМИХ ВИДАХ СПОРТУ</a:t>
            </a:r>
            <a:br>
              <a:rPr lang="ru-RU" sz="2400" dirty="0" smtClean="0">
                <a:solidFill>
                  <a:srgbClr val="7F071B"/>
                </a:solidFill>
                <a:effectLst/>
                <a:latin typeface="Arial" pitchFamily="34" charset="0"/>
                <a:cs typeface="Arial" pitchFamily="34" charset="0"/>
              </a:rPr>
            </a:br>
            <a:r>
              <a:rPr lang="ru-RU" sz="2800" dirty="0" smtClean="0">
                <a:solidFill>
                  <a:srgbClr val="7F071B"/>
                </a:solidFill>
                <a:effectLst/>
                <a:latin typeface="Arial" pitchFamily="34" charset="0"/>
                <a:cs typeface="Arial" pitchFamily="34" charset="0"/>
              </a:rPr>
              <a:t/>
            </a:r>
            <a:br>
              <a:rPr lang="ru-RU" sz="2800" dirty="0" smtClean="0">
                <a:solidFill>
                  <a:srgbClr val="7F071B"/>
                </a:solidFill>
                <a:effectLst/>
                <a:latin typeface="Arial" pitchFamily="34" charset="0"/>
                <a:cs typeface="Arial" pitchFamily="34" charset="0"/>
              </a:rPr>
            </a:br>
            <a:r>
              <a:rPr lang="ru-RU" sz="2400" dirty="0" smtClean="0">
                <a:latin typeface="Arial" pitchFamily="34" charset="0"/>
                <a:cs typeface="Arial" pitchFamily="34" charset="0"/>
              </a:rPr>
              <a:t> </a:t>
            </a:r>
            <a:r>
              <a:rPr lang="ru-RU" sz="2400" dirty="0" smtClean="0">
                <a:effectLst/>
                <a:latin typeface="Arial" pitchFamily="34" charset="0"/>
                <a:cs typeface="Arial" pitchFamily="34" charset="0"/>
              </a:rPr>
              <a:t>Р1. БЕТА-БЛОКАТОРИ </a:t>
            </a:r>
            <a:br>
              <a:rPr lang="ru-RU" sz="2400" dirty="0" smtClean="0">
                <a:effectLst/>
                <a:latin typeface="Arial" pitchFamily="34" charset="0"/>
                <a:cs typeface="Arial" pitchFamily="34" charset="0"/>
              </a:rPr>
            </a:br>
            <a:r>
              <a:rPr lang="ru-RU" sz="2000" dirty="0" smtClean="0">
                <a:effectLst/>
                <a:latin typeface="Arial" pitchFamily="34" charset="0"/>
                <a:cs typeface="Arial" pitchFamily="34" charset="0"/>
              </a:rPr>
              <a:t>1. Автоспорт (</a:t>
            </a:r>
            <a:r>
              <a:rPr lang="en-US" sz="2000" dirty="0" smtClean="0">
                <a:effectLst/>
                <a:latin typeface="Arial" pitchFamily="34" charset="0"/>
                <a:cs typeface="Arial" pitchFamily="34" charset="0"/>
              </a:rPr>
              <a:t>FIA)</a:t>
            </a:r>
            <a:r>
              <a:rPr lang="uk-UA" sz="2000" dirty="0" smtClean="0">
                <a:effectLst/>
                <a:latin typeface="Arial" pitchFamily="34" charset="0"/>
                <a:cs typeface="Arial" pitchFamily="34" charset="0"/>
              </a:rPr>
              <a:t/>
            </a:r>
            <a:br>
              <a:rPr lang="uk-UA" sz="2000" dirty="0" smtClean="0">
                <a:effectLst/>
                <a:latin typeface="Arial" pitchFamily="34" charset="0"/>
                <a:cs typeface="Arial" pitchFamily="34" charset="0"/>
              </a:rPr>
            </a:br>
            <a:r>
              <a:rPr lang="uk-UA" sz="2000" dirty="0" smtClean="0">
                <a:effectLst/>
                <a:latin typeface="Arial" pitchFamily="34" charset="0"/>
                <a:cs typeface="Arial" pitchFamily="34" charset="0"/>
              </a:rPr>
              <a:t>2. Більярдний спорт (всі дисципліни</a:t>
            </a:r>
            <a:r>
              <a:rPr lang="ru-RU" sz="2000" dirty="0" smtClean="0">
                <a:effectLst/>
                <a:latin typeface="Arial" pitchFamily="34" charset="0"/>
                <a:cs typeface="Arial" pitchFamily="34" charset="0"/>
              </a:rPr>
              <a:t>) (</a:t>
            </a:r>
            <a:r>
              <a:rPr lang="en-US" sz="2000" dirty="0" smtClean="0">
                <a:effectLst/>
                <a:latin typeface="Arial" pitchFamily="34" charset="0"/>
                <a:cs typeface="Arial" pitchFamily="34" charset="0"/>
              </a:rPr>
              <a:t>WCBS)</a:t>
            </a:r>
            <a:r>
              <a:rPr lang="uk-UA" sz="2000" dirty="0" smtClean="0">
                <a:effectLst/>
                <a:latin typeface="Arial" pitchFamily="34" charset="0"/>
                <a:cs typeface="Arial" pitchFamily="34" charset="0"/>
              </a:rPr>
              <a:t/>
            </a:r>
            <a:br>
              <a:rPr lang="uk-UA" sz="2000" dirty="0" smtClean="0">
                <a:effectLst/>
                <a:latin typeface="Arial" pitchFamily="34" charset="0"/>
                <a:cs typeface="Arial" pitchFamily="34" charset="0"/>
              </a:rPr>
            </a:br>
            <a:r>
              <a:rPr lang="uk-UA" sz="2000" dirty="0" smtClean="0">
                <a:effectLst/>
                <a:latin typeface="Arial" pitchFamily="34" charset="0"/>
                <a:cs typeface="Arial" pitchFamily="34" charset="0"/>
              </a:rPr>
              <a:t>3. </a:t>
            </a:r>
            <a:r>
              <a:rPr lang="ru-RU" sz="2000" dirty="0" smtClean="0">
                <a:effectLst/>
                <a:latin typeface="Arial" pitchFamily="34" charset="0"/>
                <a:cs typeface="Arial" pitchFamily="34" charset="0"/>
              </a:rPr>
              <a:t>Гольф (</a:t>
            </a:r>
            <a:r>
              <a:rPr lang="en-US" sz="2000" dirty="0" smtClean="0">
                <a:effectLst/>
                <a:latin typeface="Arial" pitchFamily="34" charset="0"/>
                <a:cs typeface="Arial" pitchFamily="34" charset="0"/>
              </a:rPr>
              <a:t>IGF)</a:t>
            </a:r>
            <a:r>
              <a:rPr lang="uk-UA" sz="2000" dirty="0" smtClean="0">
                <a:effectLst/>
                <a:latin typeface="Arial" pitchFamily="34" charset="0"/>
                <a:cs typeface="Arial" pitchFamily="34" charset="0"/>
              </a:rPr>
              <a:t/>
            </a:r>
            <a:br>
              <a:rPr lang="uk-UA" sz="2000" dirty="0" smtClean="0">
                <a:effectLst/>
                <a:latin typeface="Arial" pitchFamily="34" charset="0"/>
                <a:cs typeface="Arial" pitchFamily="34" charset="0"/>
              </a:rPr>
            </a:br>
            <a:r>
              <a:rPr lang="uk-UA" sz="2000" dirty="0" smtClean="0">
                <a:effectLst/>
                <a:latin typeface="Arial" pitchFamily="34" charset="0"/>
                <a:cs typeface="Arial" pitchFamily="34" charset="0"/>
              </a:rPr>
              <a:t>4. </a:t>
            </a:r>
            <a:r>
              <a:rPr lang="ru-RU" sz="2000" dirty="0" smtClean="0">
                <a:effectLst/>
                <a:latin typeface="Arial" pitchFamily="34" charset="0"/>
                <a:cs typeface="Arial" pitchFamily="34" charset="0"/>
              </a:rPr>
              <a:t>Дарт</a:t>
            </a:r>
            <a:r>
              <a:rPr lang="en-US" sz="2000" dirty="0" smtClean="0">
                <a:effectLst/>
                <a:latin typeface="Arial" pitchFamily="34" charset="0"/>
                <a:cs typeface="Arial" pitchFamily="34" charset="0"/>
              </a:rPr>
              <a:t>c (WDF)</a:t>
            </a:r>
            <a:r>
              <a:rPr lang="uk-UA" sz="2000" dirty="0" smtClean="0">
                <a:effectLst/>
                <a:latin typeface="Arial" pitchFamily="34" charset="0"/>
                <a:cs typeface="Arial" pitchFamily="34" charset="0"/>
              </a:rPr>
              <a:t/>
            </a:r>
            <a:br>
              <a:rPr lang="uk-UA" sz="2000" dirty="0" smtClean="0">
                <a:effectLst/>
                <a:latin typeface="Arial" pitchFamily="34" charset="0"/>
                <a:cs typeface="Arial" pitchFamily="34" charset="0"/>
              </a:rPr>
            </a:br>
            <a:r>
              <a:rPr lang="uk-UA" sz="2000" dirty="0" smtClean="0">
                <a:effectLst/>
                <a:latin typeface="Arial" pitchFamily="34" charset="0"/>
                <a:cs typeface="Arial" pitchFamily="34" charset="0"/>
              </a:rPr>
              <a:t>5. </a:t>
            </a:r>
            <a:r>
              <a:rPr lang="ru-RU" sz="2000" dirty="0" smtClean="0">
                <a:effectLst/>
                <a:latin typeface="Arial" pitchFamily="34" charset="0"/>
                <a:cs typeface="Arial" pitchFamily="34" charset="0"/>
              </a:rPr>
              <a:t>Лижний спорт/сноубординг (</a:t>
            </a:r>
            <a:r>
              <a:rPr lang="en-US" sz="2000" dirty="0" smtClean="0">
                <a:effectLst/>
                <a:latin typeface="Arial" pitchFamily="34" charset="0"/>
                <a:cs typeface="Arial" pitchFamily="34" charset="0"/>
              </a:rPr>
              <a:t>FIS) </a:t>
            </a:r>
            <a:r>
              <a:rPr lang="ru-RU" sz="2000" dirty="0" smtClean="0">
                <a:effectLst/>
                <a:latin typeface="Arial" pitchFamily="34" charset="0"/>
                <a:cs typeface="Arial" pitchFamily="34" charset="0"/>
              </a:rPr>
              <a:t/>
            </a:r>
            <a:br>
              <a:rPr lang="ru-RU" sz="2000" dirty="0" smtClean="0">
                <a:effectLst/>
                <a:latin typeface="Arial" pitchFamily="34" charset="0"/>
                <a:cs typeface="Arial" pitchFamily="34" charset="0"/>
              </a:rPr>
            </a:br>
            <a:r>
              <a:rPr lang="ru-RU" sz="2000" dirty="0" smtClean="0">
                <a:effectLst/>
                <a:latin typeface="Arial" pitchFamily="34" charset="0"/>
                <a:cs typeface="Arial" pitchFamily="34" charset="0"/>
              </a:rPr>
              <a:t>6.Підводне плавання (</a:t>
            </a:r>
            <a:r>
              <a:rPr lang="en-US" sz="2000" dirty="0" smtClean="0">
                <a:effectLst/>
                <a:latin typeface="Arial" pitchFamily="34" charset="0"/>
                <a:cs typeface="Arial" pitchFamily="34" charset="0"/>
              </a:rPr>
              <a:t>CMAS) </a:t>
            </a:r>
            <a:r>
              <a:rPr lang="ru-RU" sz="2000" dirty="0" smtClean="0">
                <a:effectLst/>
                <a:latin typeface="Arial" pitchFamily="34" charset="0"/>
                <a:cs typeface="Arial" pitchFamily="34" charset="0"/>
              </a:rPr>
              <a:t/>
            </a:r>
            <a:br>
              <a:rPr lang="ru-RU" sz="2000" dirty="0" smtClean="0">
                <a:effectLst/>
                <a:latin typeface="Arial" pitchFamily="34" charset="0"/>
                <a:cs typeface="Arial" pitchFamily="34" charset="0"/>
              </a:rPr>
            </a:br>
            <a:r>
              <a:rPr lang="ru-RU" sz="2000" dirty="0" smtClean="0">
                <a:effectLst/>
                <a:latin typeface="Arial" pitchFamily="34" charset="0"/>
                <a:cs typeface="Arial" pitchFamily="34" charset="0"/>
              </a:rPr>
              <a:t>7. Стрільба (</a:t>
            </a:r>
            <a:r>
              <a:rPr lang="en-US" sz="2000" dirty="0" smtClean="0">
                <a:effectLst/>
                <a:latin typeface="Arial" pitchFamily="34" charset="0"/>
                <a:cs typeface="Arial" pitchFamily="34" charset="0"/>
              </a:rPr>
              <a:t>ISSF, IPC)*</a:t>
            </a:r>
            <a:r>
              <a:rPr lang="uk-UA" sz="2000" dirty="0" smtClean="0">
                <a:effectLst/>
                <a:latin typeface="Arial" pitchFamily="34" charset="0"/>
                <a:cs typeface="Arial" pitchFamily="34" charset="0"/>
              </a:rPr>
              <a:t/>
            </a:r>
            <a:br>
              <a:rPr lang="uk-UA" sz="2000" dirty="0" smtClean="0">
                <a:effectLst/>
                <a:latin typeface="Arial" pitchFamily="34" charset="0"/>
                <a:cs typeface="Arial" pitchFamily="34" charset="0"/>
              </a:rPr>
            </a:br>
            <a:r>
              <a:rPr lang="uk-UA" sz="2000" dirty="0" smtClean="0">
                <a:effectLst/>
                <a:latin typeface="Arial" pitchFamily="34" charset="0"/>
                <a:cs typeface="Arial" pitchFamily="34" charset="0"/>
              </a:rPr>
              <a:t>8. </a:t>
            </a:r>
            <a:r>
              <a:rPr lang="ru-RU" sz="2000" dirty="0" smtClean="0">
                <a:effectLst/>
                <a:latin typeface="Arial" pitchFamily="34" charset="0"/>
                <a:cs typeface="Arial" pitchFamily="34" charset="0"/>
              </a:rPr>
              <a:t>Стрільба з лука (</a:t>
            </a:r>
            <a:r>
              <a:rPr lang="en-US" sz="2000" dirty="0" smtClean="0">
                <a:effectLst/>
                <a:latin typeface="Arial" pitchFamily="34" charset="0"/>
                <a:cs typeface="Arial" pitchFamily="34" charset="0"/>
              </a:rPr>
              <a:t>WA)*</a:t>
            </a:r>
            <a:r>
              <a:rPr lang="uk-UA" sz="2000" dirty="0" smtClean="0">
                <a:effectLst/>
                <a:latin typeface="Arial" pitchFamily="34" charset="0"/>
                <a:cs typeface="Arial" pitchFamily="34" charset="0"/>
              </a:rPr>
              <a:t/>
            </a:r>
            <a:br>
              <a:rPr lang="uk-UA" sz="2000" dirty="0" smtClean="0">
                <a:effectLst/>
                <a:latin typeface="Arial" pitchFamily="34" charset="0"/>
                <a:cs typeface="Arial" pitchFamily="34" charset="0"/>
              </a:rPr>
            </a:br>
            <a:r>
              <a:rPr lang="uk-UA" sz="2000" dirty="0" smtClean="0">
                <a:effectLst/>
                <a:latin typeface="Arial" pitchFamily="34" charset="0"/>
                <a:cs typeface="Arial" pitchFamily="34" charset="0"/>
              </a:rPr>
              <a:t/>
            </a:r>
            <a:br>
              <a:rPr lang="uk-UA" sz="2000" dirty="0" smtClean="0">
                <a:effectLst/>
                <a:latin typeface="Arial" pitchFamily="34" charset="0"/>
                <a:cs typeface="Arial" pitchFamily="34" charset="0"/>
              </a:rPr>
            </a:br>
            <a:r>
              <a:rPr lang="en-US" sz="2000" dirty="0" smtClean="0">
                <a:effectLst/>
                <a:latin typeface="Arial" pitchFamily="34" charset="0"/>
                <a:cs typeface="Arial" pitchFamily="34" charset="0"/>
              </a:rPr>
              <a:t> * </a:t>
            </a:r>
            <a:r>
              <a:rPr lang="uk-UA" sz="2000" dirty="0" smtClean="0">
                <a:effectLst/>
                <a:latin typeface="Arial" pitchFamily="34" charset="0"/>
                <a:cs typeface="Arial" pitchFamily="34" charset="0"/>
              </a:rPr>
              <a:t>Також заборонені </a:t>
            </a:r>
            <a:r>
              <a:rPr lang="ru-RU" sz="2000" dirty="0" smtClean="0">
                <a:effectLst/>
                <a:latin typeface="Arial" pitchFamily="34" charset="0"/>
                <a:cs typeface="Arial" pitchFamily="34" charset="0"/>
              </a:rPr>
              <a:t>у </a:t>
            </a:r>
            <a:r>
              <a:rPr lang="uk-UA" sz="2000" dirty="0" smtClean="0">
                <a:effectLst/>
                <a:latin typeface="Arial" pitchFamily="34" charset="0"/>
                <a:cs typeface="Arial" pitchFamily="34" charset="0"/>
              </a:rPr>
              <a:t>позазмагальний період</a:t>
            </a:r>
            <a:r>
              <a:rPr lang="ru-RU" sz="2000" dirty="0" smtClean="0">
                <a:effectLst/>
                <a:latin typeface="Arial" pitchFamily="34" charset="0"/>
                <a:cs typeface="Arial" pitchFamily="34" charset="0"/>
              </a:rPr>
              <a:t>. </a:t>
            </a:r>
            <a:endParaRPr lang="ru-RU" sz="2000" dirty="0" smtClean="0">
              <a:solidFill>
                <a:srgbClr val="7F071B"/>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354013" algn="l"/>
            <a:r>
              <a:rPr lang="uk-UA" sz="2800" dirty="0" smtClean="0">
                <a:solidFill>
                  <a:srgbClr val="7F071B"/>
                </a:solidFill>
                <a:latin typeface="Arial" pitchFamily="34" charset="0"/>
                <a:cs typeface="Arial" pitchFamily="34" charset="0"/>
              </a:rPr>
              <a:t>                            Д О Б А В К И</a:t>
            </a: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Добавки можуть представляти значний ризик:</a:t>
            </a:r>
            <a:r>
              <a:rPr lang="en-US" sz="2400" dirty="0" smtClean="0">
                <a:solidFill>
                  <a:schemeClr val="bg2"/>
                </a:solidFill>
                <a:effectLst/>
                <a:latin typeface="Arial" pitchFamily="34" charset="0"/>
                <a:cs typeface="Arial" pitchFamily="34" charset="0"/>
              </a:rPr>
              <a:t/>
            </a:r>
            <a:br>
              <a:rPr lang="en-US" sz="2400" dirty="0" smtClean="0">
                <a:solidFill>
                  <a:schemeClr val="bg2"/>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1. Вони не виробляються по таким жорстким правилам як медикаменти  чи харчування. Це означає, що виробник не повинен вказувати повний склад на упаковці, тому Ви можете не знати, що приймаєте.</a:t>
            </a:r>
            <a:r>
              <a:rPr lang="en-US" sz="2400" dirty="0" smtClean="0">
                <a:solidFill>
                  <a:schemeClr val="bg2"/>
                </a:solidFill>
                <a:effectLst/>
                <a:latin typeface="Arial" pitchFamily="34" charset="0"/>
                <a:cs typeface="Arial" pitchFamily="34" charset="0"/>
              </a:rPr>
              <a:t/>
            </a:r>
            <a:br>
              <a:rPr lang="en-US" sz="2400" dirty="0" smtClean="0">
                <a:solidFill>
                  <a:schemeClr val="bg2"/>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Реклама добавок може містити непідтверджені дані про їхні переваги</a:t>
            </a:r>
            <a:r>
              <a:rPr lang="en-US" sz="2400" dirty="0" smtClean="0">
                <a:solidFill>
                  <a:schemeClr val="bg2"/>
                </a:solidFill>
                <a:effectLst/>
                <a:latin typeface="Arial" pitchFamily="34" charset="0"/>
                <a:cs typeface="Arial" pitchFamily="34" charset="0"/>
              </a:rPr>
              <a:t/>
            </a:r>
            <a:br>
              <a:rPr lang="en-US" sz="2400" dirty="0" smtClean="0">
                <a:solidFill>
                  <a:schemeClr val="bg2"/>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2. Виробництво де яких добавок не має належного контролю, що може призвести до забруднення іншими субстанціями, що заборонені.</a:t>
            </a:r>
            <a:br>
              <a:rPr lang="uk-UA" sz="2400" dirty="0" smtClean="0">
                <a:solidFill>
                  <a:schemeClr val="bg2"/>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3. Харчування, спосіб життя, тренування  потребують оптимізації в першу чергу. І тільки потім можна розглядати добавки. І тільки за участю спортивного лікаря.</a:t>
            </a:r>
            <a:endParaRPr lang="ru-RU" sz="32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algn="l"/>
            <a:r>
              <a:rPr lang="uk-UA" sz="3200" dirty="0" smtClean="0">
                <a:effectLst/>
              </a:rPr>
              <a:t>                    </a:t>
            </a:r>
            <a:r>
              <a:rPr lang="uk-UA" sz="3200" dirty="0" smtClean="0">
                <a:effectLst/>
                <a:latin typeface="Times New Roman" pitchFamily="18" charset="0"/>
                <a:cs typeface="Times New Roman" pitchFamily="18" charset="0"/>
              </a:rPr>
              <a:t>Основні документи ВАДА</a:t>
            </a:r>
            <a:br>
              <a:rPr lang="uk-UA" sz="3200" dirty="0" smtClean="0">
                <a:effectLst/>
                <a:latin typeface="Times New Roman" pitchFamily="18" charset="0"/>
                <a:cs typeface="Times New Roman" pitchFamily="18" charset="0"/>
              </a:rPr>
            </a:b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r>
              <a:rPr lang="uk-UA" sz="3200" dirty="0" smtClean="0">
                <a:effectLst/>
                <a:latin typeface="Times New Roman" pitchFamily="18" charset="0"/>
                <a:cs typeface="Times New Roman" pitchFamily="18" charset="0"/>
              </a:rPr>
              <a:t>Рівень 1 – Всесвітній антидопінговий </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Кодекс; </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Рівень 2 - Міжнародні стандарти (МС Заборонений список, МС для лабораторій, МС з тестування)</a:t>
            </a: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uk-UA" sz="3200" dirty="0" smtClean="0">
                <a:effectLst/>
                <a:latin typeface="Times New Roman" pitchFamily="18" charset="0"/>
                <a:cs typeface="Times New Roman" pitchFamily="18" charset="0"/>
              </a:rPr>
              <a:t>Рівень 3 – Директиви</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Рівень 4 - Технічні документи</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smtClean="0">
              <a:latin typeface="Times New Roman" pitchFamily="18" charset="0"/>
              <a:cs typeface="Times New Roman" pitchFamily="18" charset="0"/>
            </a:endParaRPr>
          </a:p>
        </p:txBody>
      </p:sp>
      <p:pic>
        <p:nvPicPr>
          <p:cNvPr id="3" name="Picture 6" descr="code cover 2009 [1]"/>
          <p:cNvPicPr>
            <a:picLocks noChangeAspect="1" noChangeArrowheads="1"/>
          </p:cNvPicPr>
          <p:nvPr/>
        </p:nvPicPr>
        <p:blipFill>
          <a:blip r:embed="rId3" cstate="print"/>
          <a:srcRect/>
          <a:stretch>
            <a:fillRect/>
          </a:stretch>
        </p:blipFill>
        <p:spPr bwMode="auto">
          <a:xfrm>
            <a:off x="7286644" y="1000108"/>
            <a:ext cx="1071570" cy="1500198"/>
          </a:xfrm>
          <a:prstGeom prst="rect">
            <a:avLst/>
          </a:prstGeom>
          <a:noFill/>
          <a:ln w="9525">
            <a:noFill/>
            <a:miter lim="800000"/>
            <a:headEnd/>
            <a:tailEnd/>
          </a:ln>
        </p:spPr>
      </p:pic>
      <p:pic>
        <p:nvPicPr>
          <p:cNvPr id="4" name="Picture 7" descr="Wada_Cov_IntlStn_Privacy_ENG"/>
          <p:cNvPicPr>
            <a:picLocks noChangeAspect="1" noChangeArrowheads="1"/>
          </p:cNvPicPr>
          <p:nvPr/>
        </p:nvPicPr>
        <p:blipFill>
          <a:blip r:embed="rId4" cstate="print"/>
          <a:srcRect/>
          <a:stretch>
            <a:fillRect/>
          </a:stretch>
        </p:blipFill>
        <p:spPr bwMode="auto">
          <a:xfrm>
            <a:off x="285720" y="3786190"/>
            <a:ext cx="952500" cy="1228725"/>
          </a:xfrm>
          <a:prstGeom prst="rect">
            <a:avLst/>
          </a:prstGeom>
          <a:noFill/>
        </p:spPr>
      </p:pic>
      <p:pic>
        <p:nvPicPr>
          <p:cNvPr id="5" name="Picture 8" descr="WADA_Cov_IntlStn_TUEs_ENG"/>
          <p:cNvPicPr>
            <a:picLocks noChangeAspect="1" noChangeArrowheads="1"/>
          </p:cNvPicPr>
          <p:nvPr/>
        </p:nvPicPr>
        <p:blipFill>
          <a:blip r:embed="rId5" cstate="print"/>
          <a:srcRect/>
          <a:stretch>
            <a:fillRect/>
          </a:stretch>
        </p:blipFill>
        <p:spPr bwMode="auto">
          <a:xfrm>
            <a:off x="1285852" y="3786190"/>
            <a:ext cx="952500" cy="1228725"/>
          </a:xfrm>
          <a:prstGeom prst="rect">
            <a:avLst/>
          </a:prstGeom>
          <a:noFill/>
        </p:spPr>
      </p:pic>
      <p:pic>
        <p:nvPicPr>
          <p:cNvPr id="6" name="Picture 9" descr="WADA_Cov_IntlStn_Labs_ENG"/>
          <p:cNvPicPr>
            <a:picLocks noChangeAspect="1" noChangeArrowheads="1"/>
          </p:cNvPicPr>
          <p:nvPr/>
        </p:nvPicPr>
        <p:blipFill>
          <a:blip r:embed="rId6" cstate="print"/>
          <a:srcRect/>
          <a:stretch>
            <a:fillRect/>
          </a:stretch>
        </p:blipFill>
        <p:spPr bwMode="auto">
          <a:xfrm>
            <a:off x="2357422" y="3786190"/>
            <a:ext cx="952500" cy="1228725"/>
          </a:xfrm>
          <a:prstGeom prst="rect">
            <a:avLst/>
          </a:prstGeom>
          <a:noFill/>
        </p:spPr>
      </p:pic>
      <p:pic>
        <p:nvPicPr>
          <p:cNvPr id="7" name="Picture 10" descr="WADA_Cov_IntlStn_Testing_ENG"/>
          <p:cNvPicPr>
            <a:picLocks noChangeAspect="1" noChangeArrowheads="1"/>
          </p:cNvPicPr>
          <p:nvPr/>
        </p:nvPicPr>
        <p:blipFill>
          <a:blip r:embed="rId7" cstate="print"/>
          <a:srcRect/>
          <a:stretch>
            <a:fillRect/>
          </a:stretch>
        </p:blipFill>
        <p:spPr bwMode="auto">
          <a:xfrm>
            <a:off x="3428992" y="3786190"/>
            <a:ext cx="952500" cy="1228725"/>
          </a:xfrm>
          <a:prstGeom prst="rect">
            <a:avLst/>
          </a:prstGeom>
          <a:noFill/>
        </p:spPr>
      </p:pic>
      <p:pic>
        <p:nvPicPr>
          <p:cNvPr id="8" name="Picture 11" descr="Wada_Cov_IntlStn_List_ENG"/>
          <p:cNvPicPr>
            <a:picLocks noChangeAspect="1" noChangeArrowheads="1"/>
          </p:cNvPicPr>
          <p:nvPr/>
        </p:nvPicPr>
        <p:blipFill>
          <a:blip r:embed="rId8" cstate="print"/>
          <a:srcRect/>
          <a:stretch>
            <a:fillRect/>
          </a:stretch>
        </p:blipFill>
        <p:spPr bwMode="auto">
          <a:xfrm>
            <a:off x="4500562" y="3786190"/>
            <a:ext cx="952500" cy="12287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lvl="0" algn="l"/>
            <a:r>
              <a:rPr lang="uk-UA" sz="2400" dirty="0" smtClean="0">
                <a:solidFill>
                  <a:srgbClr val="7F071B"/>
                </a:solidFill>
                <a:effectLst/>
                <a:latin typeface="Arial" pitchFamily="34" charset="0"/>
                <a:cs typeface="Arial" pitchFamily="34" charset="0"/>
              </a:rPr>
              <a:t>            Процедура проходження допінг – контролю.</a:t>
            </a:r>
            <a:br>
              <a:rPr lang="uk-UA" sz="2400" dirty="0" smtClean="0">
                <a:solidFill>
                  <a:srgbClr val="7F071B"/>
                </a:solidFill>
                <a:effectLst/>
                <a:latin typeface="Arial" pitchFamily="34" charset="0"/>
                <a:cs typeface="Arial" pitchFamily="34" charset="0"/>
              </a:rPr>
            </a:br>
            <a:r>
              <a:rPr lang="uk-UA" sz="2400" dirty="0" smtClean="0">
                <a:solidFill>
                  <a:srgbClr val="7F071B"/>
                </a:solidFill>
                <a:effectLst/>
                <a:latin typeface="Arial" pitchFamily="34" charset="0"/>
                <a:cs typeface="Arial" pitchFamily="34" charset="0"/>
              </a:rPr>
              <a:t/>
            </a:r>
            <a:br>
              <a:rPr lang="uk-UA" sz="2400" dirty="0" smtClean="0">
                <a:solidFill>
                  <a:srgbClr val="7F071B"/>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1. Повідомлення спортсмена про необхідність здати пробу.</a:t>
            </a:r>
            <a:r>
              <a:rPr lang="ru-RU" sz="2400" dirty="0" smtClean="0">
                <a:solidFill>
                  <a:schemeClr val="bg2"/>
                </a:solidFill>
                <a:effectLst/>
                <a:latin typeface="Arial" pitchFamily="34" charset="0"/>
                <a:cs typeface="Arial" pitchFamily="34" charset="0"/>
              </a:rPr>
              <a:t/>
            </a:r>
            <a:br>
              <a:rPr lang="ru-RU" sz="2400" dirty="0" smtClean="0">
                <a:solidFill>
                  <a:schemeClr val="bg2"/>
                </a:solidFill>
                <a:effectLst/>
                <a:latin typeface="Arial" pitchFamily="34" charset="0"/>
                <a:cs typeface="Arial" pitchFamily="34" charset="0"/>
              </a:rPr>
            </a:br>
            <a:r>
              <a:rPr lang="uk-UA" sz="2400" dirty="0" smtClean="0">
                <a:solidFill>
                  <a:schemeClr val="bg2"/>
                </a:solidFill>
                <a:effectLst/>
                <a:latin typeface="Arial" pitchFamily="34" charset="0"/>
                <a:cs typeface="Arial" pitchFamily="34" charset="0"/>
              </a:rPr>
              <a:t>Інспектор допінг-контролю (ІДК) або шаперон представляються спортсмену, повідомляють його про  те що </a:t>
            </a:r>
            <a:r>
              <a:rPr lang="uk-UA" sz="2400" dirty="0" smtClean="0">
                <a:effectLst/>
                <a:latin typeface="Arial" pitchFamily="34" charset="0"/>
                <a:cs typeface="Arial" pitchFamily="34" charset="0"/>
              </a:rPr>
              <a:t>він був обраний для процедури здачі проби.</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t>
            </a:r>
            <a:r>
              <a:rPr lang="uk-UA" sz="2200" dirty="0" smtClean="0">
                <a:effectLst/>
                <a:latin typeface="Arial" pitchFamily="34" charset="0"/>
                <a:cs typeface="Arial" pitchFamily="34" charset="0"/>
              </a:rPr>
              <a:t>Якщо використовується форма повідомлення, ІДК або    шаперон попросять спортсмена її заповнити і підписати.</a:t>
            </a:r>
            <a:br>
              <a:rPr lang="uk-UA" sz="2200" dirty="0" smtClean="0">
                <a:effectLst/>
                <a:latin typeface="Arial" pitchFamily="34" charset="0"/>
                <a:cs typeface="Arial" pitchFamily="34" charset="0"/>
              </a:rPr>
            </a:br>
            <a:r>
              <a:rPr lang="ru-RU" sz="2400" dirty="0" smtClean="0">
                <a:solidFill>
                  <a:schemeClr val="bg2"/>
                </a:solidFill>
                <a:effectLst/>
                <a:latin typeface="Arial" pitchFamily="34" charset="0"/>
                <a:cs typeface="Arial" pitchFamily="34" charset="0"/>
              </a:rPr>
              <a:t/>
            </a:r>
            <a:br>
              <a:rPr lang="ru-RU" sz="2400" dirty="0" smtClean="0">
                <a:solidFill>
                  <a:schemeClr val="bg2"/>
                </a:solidFill>
                <a:effectLst/>
                <a:latin typeface="Arial" pitchFamily="34" charset="0"/>
                <a:cs typeface="Arial" pitchFamily="34" charset="0"/>
              </a:rPr>
            </a:br>
            <a:endParaRPr lang="ru-RU" sz="2400" dirty="0" smtClean="0">
              <a:solidFill>
                <a:schemeClr val="bg2"/>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265113" indent="-88900" algn="l" eaLnBrk="1" hangingPunct="1">
              <a:defRPr/>
            </a:pPr>
            <a:r>
              <a:rPr lang="uk-UA" sz="2400" dirty="0" smtClean="0">
                <a:effectLst/>
                <a:latin typeface="Arial" pitchFamily="34" charset="0"/>
                <a:cs typeface="Arial" pitchFamily="34" charset="0"/>
              </a:rPr>
              <a:t>2. Прибуття на пункт допінг – контролю</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Спортсмен зобов'язаний прибути на пункт допінг-контролю безпосередньо після повідомлення і залишатися на ньому до завершення всієї процедури здачі проби. При перебуванні на пункт допінг-контролю спортсмена можуть попросити зареєструватися в журналі входу / виходу.</a:t>
            </a:r>
            <a:endParaRPr lang="ru-RU" sz="2400" dirty="0" smtClean="0">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265113" algn="l" eaLnBrk="1" hangingPunct="1">
              <a:defRPr/>
            </a:pPr>
            <a:r>
              <a:rPr lang="uk-UA" sz="2400" dirty="0" smtClean="0">
                <a:effectLst/>
                <a:latin typeface="Arial" pitchFamily="34" charset="0"/>
                <a:cs typeface="Arial" pitchFamily="34" charset="0"/>
              </a:rPr>
              <a:t>3. Вибір ємкості для здачі проби</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Спортсмену надається вибір з трьох ємностей для здачі проби</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Спортсмен перевіряє, що обладнання є чистим і що все пломби недоторкані і вибирає влаштовує його комплект</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Якщо спортсмена не влаштовує жоден з комплектів, але інспектор вважає їх задовільними, спортсмен може зафіксувати свої заперечення в протоколі, але процедура повинна бути продовжена</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Після того, як спортсмен вибрав ємність для здачі проби, вона повинна перебувати в розпорядженні і під контролем спортсмена до тих пір, поки проба (або проміжна проба) не запечатана.</a:t>
            </a:r>
            <a:endParaRPr lang="ru-RU" sz="2400" dirty="0" smtClean="0">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eaLnBrk="1" hangingPunct="1">
              <a:defRPr/>
            </a:pPr>
            <a:r>
              <a:rPr lang="uk-UA" sz="2400" dirty="0" smtClean="0">
                <a:effectLst/>
                <a:latin typeface="Arial" pitchFamily="34" charset="0"/>
                <a:cs typeface="Arial" pitchFamily="34" charset="0"/>
              </a:rPr>
              <a:t>4. Здача проби</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t>
            </a:r>
            <a:r>
              <a:rPr lang="ru-RU" sz="2400" dirty="0" smtClean="0">
                <a:effectLst/>
                <a:latin typeface="Arial" pitchFamily="34" charset="0"/>
                <a:cs typeface="Arial" pitchFamily="34" charset="0"/>
              </a:rPr>
              <a:t>ІДК, </a:t>
            </a:r>
            <a:r>
              <a:rPr lang="uk-UA" sz="2400" dirty="0" smtClean="0">
                <a:effectLst/>
                <a:latin typeface="Arial" pitchFamily="34" charset="0"/>
                <a:cs typeface="Arial" pitchFamily="34" charset="0"/>
              </a:rPr>
              <a:t>який буде спостерігати за наданням проби сечі спортсменом, повинен бути тієї ж статі, що </a:t>
            </a:r>
            <a:r>
              <a:rPr lang="ru-RU" sz="2400" dirty="0" smtClean="0">
                <a:effectLst/>
                <a:latin typeface="Arial" pitchFamily="34" charset="0"/>
                <a:cs typeface="Arial" pitchFamily="34" charset="0"/>
              </a:rPr>
              <a:t>і спортсмен</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ІДК </a:t>
            </a:r>
            <a:r>
              <a:rPr lang="uk-UA" sz="2400" dirty="0" smtClean="0">
                <a:effectLst/>
                <a:latin typeface="Arial" pitchFamily="34" charset="0"/>
                <a:cs typeface="Arial" pitchFamily="34" charset="0"/>
              </a:rPr>
              <a:t>супроводжує спортсмена в кабінку туалету для безпосереднього спостереження за здачею проби</a:t>
            </a: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Спортсмен повинен </a:t>
            </a:r>
            <a:r>
              <a:rPr lang="uk-UA" sz="2400" dirty="0" smtClean="0">
                <a:effectLst/>
                <a:latin typeface="Arial" pitchFamily="34" charset="0"/>
                <a:cs typeface="Arial" pitchFamily="34" charset="0"/>
              </a:rPr>
              <a:t>забезпечити ІДК ясний</a:t>
            </a:r>
            <a:r>
              <a:rPr lang="ru-RU" sz="2400" dirty="0" smtClean="0">
                <a:effectLst/>
                <a:latin typeface="Arial" pitchFamily="34" charset="0"/>
                <a:cs typeface="Arial" pitchFamily="34" charset="0"/>
              </a:rPr>
              <a:t>, </a:t>
            </a:r>
            <a:r>
              <a:rPr lang="uk-UA" sz="2400" dirty="0" smtClean="0">
                <a:effectLst/>
                <a:latin typeface="Arial" pitchFamily="34" charset="0"/>
                <a:cs typeface="Arial" pitchFamily="34" charset="0"/>
              </a:rPr>
              <a:t>безперешкодний нагляд</a:t>
            </a:r>
            <a:r>
              <a:rPr lang="ru-RU" sz="2400" dirty="0" smtClean="0">
                <a:effectLst/>
                <a:latin typeface="Arial" pitchFamily="34" charset="0"/>
                <a:cs typeface="Arial" pitchFamily="34" charset="0"/>
              </a:rPr>
              <a:t> </a:t>
            </a:r>
            <a:r>
              <a:rPr lang="uk-UA" sz="2400" dirty="0" smtClean="0">
                <a:effectLst/>
                <a:latin typeface="Arial" pitchFamily="34" charset="0"/>
                <a:cs typeface="Arial" pitchFamily="34" charset="0"/>
              </a:rPr>
              <a:t>надання проби</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265113" algn="l" eaLnBrk="1" hangingPunct="1">
              <a:defRPr/>
            </a:pPr>
            <a:r>
              <a:rPr lang="uk-UA" sz="2400" dirty="0" smtClean="0">
                <a:effectLst/>
                <a:latin typeface="Arial" pitchFamily="34" charset="0"/>
                <a:cs typeface="Arial" pitchFamily="34" charset="0"/>
              </a:rPr>
              <a:t>5. Розділення проб по флаконам А і В.</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6. Пломбування проби</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7. Заповнення протоколу допінг – контролю, та перевірка внесених даних</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8. Закінчення процедури допінг – контролю</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ІДК підписує протокол допінг-контролю</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Спортсмен підписує протокол допінг-контролю</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ІДК віддає спортсмену копію протоколу, а також додаткових протоколів і анкети на паспорт крові, якщо вони використовувалися</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Спортсмен розписується в журналі входу / виходу та залишає пункт допінг-контролю</a:t>
            </a:r>
            <a:endParaRPr lang="ru-RU" sz="2400" dirty="0" smtClean="0">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eaLnBrk="1" hangingPunct="1">
              <a:defRPr/>
            </a:pPr>
            <a:r>
              <a:rPr lang="uk-UA" sz="2800" dirty="0" smtClean="0">
                <a:solidFill>
                  <a:srgbClr val="7F071B"/>
                </a:solidFill>
                <a:effectLst/>
                <a:latin typeface="Arial" pitchFamily="34" charset="0"/>
                <a:cs typeface="Arial" pitchFamily="34" charset="0"/>
              </a:rPr>
              <a:t>                              А Н А Л І З    П Р О Б </a:t>
            </a: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Відповідно до вимог Всесвітнього антидопінгового кодексу проби можуть аналізуватися тільки в лабораторіях, акредитованих ВАДА. На даний момент у всьому світі акредитовано 34 лабораторії. При проведенні аналізу лабораторія не має інформації про особу спортсмена. Їм передаються тільки дані про номер проби, які дозволяють надалі, «прив'язати» результати аналізу до профілю конкретного спортсмена в системі Адамс. Діяльність лабораторій регулюється Міжнародним стандартом по лабораторіях.</a:t>
            </a:r>
            <a:br>
              <a:rPr lang="uk-UA" sz="2400" dirty="0" smtClean="0">
                <a:effectLst/>
                <a:latin typeface="Arial" pitchFamily="34" charset="0"/>
                <a:cs typeface="Arial" pitchFamily="34" charset="0"/>
              </a:rPr>
            </a:br>
            <a:endParaRPr lang="ru-RU" sz="2400" dirty="0" smtClean="0">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265113" algn="l" eaLnBrk="1" hangingPunct="1">
              <a:defRPr/>
            </a:pPr>
            <a:r>
              <a:rPr lang="uk-UA" sz="2800" dirty="0" smtClean="0">
                <a:solidFill>
                  <a:srgbClr val="7F071B"/>
                </a:solidFill>
                <a:effectLst/>
                <a:latin typeface="Arial" pitchFamily="34" charset="0"/>
                <a:cs typeface="Arial" pitchFamily="34" charset="0"/>
              </a:rPr>
              <a:t>                 О Б Р О Б К А    Р Е З У Л Ь Т А Т І В</a:t>
            </a:r>
            <a:r>
              <a:rPr lang="uk-UA" sz="2400" dirty="0" smtClean="0">
                <a:solidFill>
                  <a:srgbClr val="7F071B"/>
                </a:solidFill>
                <a:effectLst/>
                <a:latin typeface="Arial" pitchFamily="34" charset="0"/>
                <a:cs typeface="Arial" pitchFamily="34" charset="0"/>
              </a:rPr>
              <a:t/>
            </a:r>
            <a:br>
              <a:rPr lang="uk-UA" sz="2400" dirty="0" smtClean="0">
                <a:solidFill>
                  <a:srgbClr val="7F071B"/>
                </a:solidFill>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При отриманні інформації про несприятливий результат аналізу або інше порушення антидопінгових правил АДА зобов'язана ініціювати процедуру обробки результатів, основною метою якої є однозначне встановлення факту порушення і, при необхідності, визначення покарання відповідно до вимог Всесвітнього антидопінгового кодексу</a:t>
            </a:r>
            <a:endParaRPr lang="ru-RU" sz="2400" dirty="0" smtClean="0">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eaLnBrk="1" hangingPunct="1">
              <a:defRPr/>
            </a:pPr>
            <a:r>
              <a:rPr lang="uk-UA" sz="2800" dirty="0" smtClean="0">
                <a:solidFill>
                  <a:srgbClr val="7F071B"/>
                </a:solidFill>
                <a:effectLst/>
                <a:latin typeface="Arial" pitchFamily="34" charset="0"/>
                <a:cs typeface="Arial" pitchFamily="34" charset="0"/>
              </a:rPr>
              <a:t>Дозвіл на використання заборонених речовин</a:t>
            </a:r>
            <a:r>
              <a:rPr lang="ru-RU" sz="2400" dirty="0" smtClean="0">
                <a:effectLst/>
                <a:latin typeface="Arial" pitchFamily="34" charset="0"/>
                <a:cs typeface="Arial" pitchFamily="34" charset="0"/>
              </a:rPr>
              <a:t>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uk-UA" sz="2200" dirty="0" smtClean="0">
                <a:effectLst/>
                <a:latin typeface="Arial" pitchFamily="34" charset="0"/>
                <a:cs typeface="Arial" pitchFamily="34" charset="0"/>
              </a:rPr>
              <a:t>Комітет з терапевтичного використання (КТВ) є незалежним від НАДЦ у прийнятті рішень щодо видачі дозволів на використання препаратів. КТВ розглядає запити з урахуванням наступних обставин:</a:t>
            </a:r>
            <a:br>
              <a:rPr lang="uk-UA" sz="2200" dirty="0" smtClean="0">
                <a:effectLst/>
                <a:latin typeface="Arial" pitchFamily="34" charset="0"/>
                <a:cs typeface="Arial" pitchFamily="34" charset="0"/>
              </a:rPr>
            </a:br>
            <a:r>
              <a:rPr lang="uk-UA" sz="2200" dirty="0" smtClean="0">
                <a:effectLst/>
                <a:latin typeface="Arial" pitchFamily="34" charset="0"/>
                <a:cs typeface="Arial" pitchFamily="34" charset="0"/>
              </a:rPr>
              <a:t/>
            </a:r>
            <a:br>
              <a:rPr lang="uk-UA" sz="2200" dirty="0" smtClean="0">
                <a:effectLst/>
                <a:latin typeface="Arial" pitchFamily="34" charset="0"/>
                <a:cs typeface="Arial" pitchFamily="34" charset="0"/>
              </a:rPr>
            </a:br>
            <a:r>
              <a:rPr lang="uk-UA" sz="2200" dirty="0" smtClean="0">
                <a:effectLst/>
                <a:latin typeface="Arial" pitchFamily="34" charset="0"/>
                <a:cs typeface="Arial" pitchFamily="34" charset="0"/>
              </a:rPr>
              <a:t>- Заборонена Речовина або Заборонений Метод необхідний для лікування гострого або хронічного захворювання</a:t>
            </a:r>
            <a:br>
              <a:rPr lang="uk-UA" sz="2200" dirty="0" smtClean="0">
                <a:effectLst/>
                <a:latin typeface="Arial" pitchFamily="34" charset="0"/>
                <a:cs typeface="Arial" pitchFamily="34" charset="0"/>
              </a:rPr>
            </a:br>
            <a:r>
              <a:rPr lang="uk-UA" sz="2200" dirty="0" smtClean="0">
                <a:effectLst/>
                <a:latin typeface="Arial" pitchFamily="34" charset="0"/>
                <a:cs typeface="Arial" pitchFamily="34" charset="0"/>
              </a:rPr>
              <a:t/>
            </a:r>
            <a:br>
              <a:rPr lang="uk-UA" sz="2200" dirty="0" smtClean="0">
                <a:effectLst/>
                <a:latin typeface="Arial" pitchFamily="34" charset="0"/>
                <a:cs typeface="Arial" pitchFamily="34" charset="0"/>
              </a:rPr>
            </a:br>
            <a:r>
              <a:rPr lang="uk-UA" sz="2200" dirty="0" smtClean="0">
                <a:effectLst/>
                <a:latin typeface="Arial" pitchFamily="34" charset="0"/>
                <a:cs typeface="Arial" pitchFamily="34" charset="0"/>
              </a:rPr>
              <a:t>- Використання Забороненої Речовини або Забороненого Методу не призведе до додаткового покращення спортивного результату окрім очікуваного покращення стану здоров’я спортсмена </a:t>
            </a:r>
            <a:br>
              <a:rPr lang="uk-UA" sz="2200" dirty="0" smtClean="0">
                <a:effectLst/>
                <a:latin typeface="Arial" pitchFamily="34" charset="0"/>
                <a:cs typeface="Arial" pitchFamily="34" charset="0"/>
              </a:rPr>
            </a:br>
            <a:r>
              <a:rPr lang="uk-UA" sz="2200" dirty="0" smtClean="0">
                <a:effectLst/>
                <a:latin typeface="Arial" pitchFamily="34" charset="0"/>
                <a:cs typeface="Arial" pitchFamily="34" charset="0"/>
              </a:rPr>
              <a:t/>
            </a:r>
            <a:br>
              <a:rPr lang="uk-UA" sz="2200" dirty="0" smtClean="0">
                <a:effectLst/>
                <a:latin typeface="Arial" pitchFamily="34" charset="0"/>
                <a:cs typeface="Arial" pitchFamily="34" charset="0"/>
              </a:rPr>
            </a:br>
            <a:r>
              <a:rPr lang="uk-UA" sz="2200" dirty="0" smtClean="0">
                <a:effectLst/>
                <a:latin typeface="Arial" pitchFamily="34" charset="0"/>
                <a:cs typeface="Arial" pitchFamily="34" charset="0"/>
              </a:rPr>
              <a:t>- Відсутність обґрунтованої терапевтичної альтернативи використанню</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6213" algn="l"/>
            <a:r>
              <a:rPr lang="ru-RU" sz="2800" dirty="0" smtClean="0">
                <a:solidFill>
                  <a:srgbClr val="7F071B"/>
                </a:solidFill>
                <a:effectLst/>
                <a:latin typeface="Arial" pitchFamily="34" charset="0"/>
                <a:cs typeface="Arial" pitchFamily="34" charset="0"/>
              </a:rPr>
              <a:t>                     Дії спортсмена при хворобі</a:t>
            </a:r>
            <a:br>
              <a:rPr lang="ru-RU" sz="2800" dirty="0" smtClean="0">
                <a:solidFill>
                  <a:srgbClr val="7F071B"/>
                </a:solidFill>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uk-UA" sz="2400" dirty="0" smtClean="0">
                <a:effectLst/>
                <a:latin typeface="Arial" pitchFamily="34" charset="0"/>
                <a:cs typeface="Arial" pitchFamily="34" charset="0"/>
              </a:rPr>
              <a:t>Спортсмен, як і будь яка інша особа, може захворіти або перебувати у стані, який потребує застосування певних ліків. Якщо для лікування спортсмена необхідне призначення препаратів або методів наведених у Забороненому Списку ВАДА, спортсмену може бути надано </a:t>
            </a:r>
            <a:r>
              <a:rPr lang="uk-UA" sz="2400" dirty="0" smtClean="0">
                <a:solidFill>
                  <a:schemeClr val="bg2"/>
                </a:solidFill>
                <a:effectLst/>
                <a:latin typeface="Arial" pitchFamily="34" charset="0"/>
                <a:cs typeface="Arial" pitchFamily="34" charset="0"/>
              </a:rPr>
              <a:t>дозвіл на використання необхідних ліків. Національним антидопінговим центром відповідно до Міжнародного стандарту з терапевтичного використання  створено Комітет з терапевтичного використання, на сторінці якого можна знайти форму на отримання дозволу</a:t>
            </a:r>
            <a:r>
              <a:rPr lang="ru-RU" sz="2400" dirty="0" smtClean="0">
                <a:solidFill>
                  <a:schemeClr val="bg2"/>
                </a:solidFill>
                <a:effectLst/>
                <a:latin typeface="Arial" pitchFamily="34" charset="0"/>
                <a:cs typeface="Arial" pitchFamily="34" charset="0"/>
              </a:rPr>
              <a:t>.</a:t>
            </a:r>
            <a:br>
              <a:rPr lang="ru-RU" sz="2400" dirty="0" smtClean="0">
                <a:solidFill>
                  <a:schemeClr val="bg2"/>
                </a:solidFill>
                <a:effectLst/>
                <a:latin typeface="Arial" pitchFamily="34" charset="0"/>
                <a:cs typeface="Arial" pitchFamily="34" charset="0"/>
              </a:rPr>
            </a:br>
            <a:endParaRPr lang="ru-RU" sz="2400" dirty="0" smtClean="0">
              <a:solidFill>
                <a:schemeClr val="bg2"/>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265113" algn="l"/>
            <a:r>
              <a:rPr lang="uk-UA" sz="2400" dirty="0" smtClean="0">
                <a:solidFill>
                  <a:srgbClr val="7F071B"/>
                </a:solidFill>
                <a:effectLst/>
                <a:latin typeface="Arial" pitchFamily="34" charset="0"/>
                <a:cs typeface="Arial" pitchFamily="34" charset="0"/>
              </a:rPr>
              <a:t>Послідовність дій спортсмена для отримання дозволу         на терапевтичне використання:</a:t>
            </a: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1. </a:t>
            </a:r>
            <a:r>
              <a:rPr lang="uk-UA" sz="2400" dirty="0" smtClean="0">
                <a:effectLst/>
                <a:latin typeface="Arial" pitchFamily="34" charset="0"/>
                <a:cs typeface="Arial" pitchFamily="34" charset="0"/>
              </a:rPr>
              <a:t>Отримати рецепт від спеціаліста</a:t>
            </a: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2. </a:t>
            </a:r>
            <a:r>
              <a:rPr lang="uk-UA" sz="2400" dirty="0" smtClean="0">
                <a:effectLst/>
                <a:latin typeface="Arial" pitchFamily="34" charset="0"/>
                <a:cs typeface="Arial" pitchFamily="34" charset="0"/>
              </a:rPr>
              <a:t>Перевірити чи є медикаменти або методи забороненими</a:t>
            </a: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3. </a:t>
            </a:r>
            <a:r>
              <a:rPr lang="uk-UA" sz="2400" dirty="0" smtClean="0">
                <a:effectLst/>
                <a:latin typeface="Arial" pitchFamily="34" charset="0"/>
                <a:cs typeface="Arial" pitchFamily="34" charset="0"/>
              </a:rPr>
              <a:t>Визначити організацію, яка відповідальна за обробку запиту на терапевтичне використання (ТВ)</a:t>
            </a: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4. </a:t>
            </a:r>
            <a:r>
              <a:rPr lang="uk-UA" sz="2400" dirty="0" smtClean="0">
                <a:effectLst/>
                <a:latin typeface="Arial" pitchFamily="34" charset="0"/>
                <a:cs typeface="Arial" pitchFamily="34" charset="0"/>
              </a:rPr>
              <a:t>Зібрати рецепти та всі документи, які підтверджують діагноз</a:t>
            </a: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5. </a:t>
            </a:r>
            <a:r>
              <a:rPr lang="uk-UA" sz="2400" dirty="0" smtClean="0">
                <a:effectLst/>
                <a:latin typeface="Arial" pitchFamily="34" charset="0"/>
                <a:cs typeface="Arial" pitchFamily="34" charset="0"/>
              </a:rPr>
              <a:t>Заповнити форму на ТВ</a:t>
            </a: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6. </a:t>
            </a:r>
            <a:r>
              <a:rPr lang="uk-UA" sz="2400" dirty="0" smtClean="0">
                <a:effectLst/>
                <a:latin typeface="Arial" pitchFamily="34" charset="0"/>
                <a:cs typeface="Arial" pitchFamily="34" charset="0"/>
              </a:rPr>
              <a:t>Надіслати заповнену форму та супровідні медичні документи до КТВНАДЦ</a:t>
            </a: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r>
              <a:rPr lang="ru-RU" sz="2400" dirty="0" smtClean="0">
                <a:effectLst/>
                <a:latin typeface="Arial" pitchFamily="34" charset="0"/>
                <a:cs typeface="Arial" pitchFamily="34" charset="0"/>
              </a:rPr>
              <a:t>7.</a:t>
            </a:r>
            <a:r>
              <a:rPr lang="uk-UA" sz="2400" dirty="0" smtClean="0">
                <a:effectLst/>
                <a:latin typeface="Arial" pitchFamily="34" charset="0"/>
                <a:cs typeface="Arial" pitchFamily="34" charset="0"/>
              </a:rPr>
              <a:t>Отримати дозвіл на ТВ протягом 30 днів</a:t>
            </a:r>
            <a:r>
              <a:rPr lang="ru-RU" sz="2400" dirty="0" smtClean="0">
                <a:effectLst/>
                <a:latin typeface="Arial" pitchFamily="34" charset="0"/>
                <a:cs typeface="Arial" pitchFamily="34" charset="0"/>
              </a:rPr>
              <a:t/>
            </a:r>
            <a:br>
              <a:rPr lang="ru-RU" sz="2400" dirty="0" smtClean="0">
                <a:effectLst/>
                <a:latin typeface="Arial" pitchFamily="34" charset="0"/>
                <a:cs typeface="Arial" pitchFamily="34" charset="0"/>
              </a:rPr>
            </a:br>
            <a:endParaRPr lang="ru-RU" sz="2400" dirty="0" smtClean="0">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r>
              <a:rPr lang="ru-RU" sz="3200" dirty="0" smtClean="0">
                <a:solidFill>
                  <a:srgbClr val="7F071B"/>
                </a:solidFill>
                <a:effectLst/>
                <a:latin typeface="Times New Roman" pitchFamily="18" charset="0"/>
                <a:cs typeface="Times New Roman" pitchFamily="18" charset="0"/>
              </a:rPr>
              <a:t>МЕТА ЗАСТОСУВАННЯ ВСЕСВІТНЬОЇ</a:t>
            </a:r>
            <a:br>
              <a:rPr lang="ru-RU" sz="3200" dirty="0" smtClean="0">
                <a:solidFill>
                  <a:srgbClr val="7F071B"/>
                </a:solidFill>
                <a:effectLst/>
                <a:latin typeface="Times New Roman" pitchFamily="18" charset="0"/>
                <a:cs typeface="Times New Roman" pitchFamily="18" charset="0"/>
              </a:rPr>
            </a:br>
            <a:r>
              <a:rPr lang="ru-RU" sz="3200" dirty="0" smtClean="0">
                <a:solidFill>
                  <a:srgbClr val="7F071B"/>
                </a:solidFill>
                <a:effectLst/>
                <a:latin typeface="Times New Roman" pitchFamily="18" charset="0"/>
                <a:cs typeface="Times New Roman" pitchFamily="18" charset="0"/>
              </a:rPr>
              <a:t/>
            </a:r>
            <a:br>
              <a:rPr lang="ru-RU" sz="3200" dirty="0" smtClean="0">
                <a:solidFill>
                  <a:srgbClr val="7F071B"/>
                </a:solidFill>
                <a:effectLst/>
                <a:latin typeface="Times New Roman" pitchFamily="18" charset="0"/>
                <a:cs typeface="Times New Roman" pitchFamily="18" charset="0"/>
              </a:rPr>
            </a:br>
            <a:r>
              <a:rPr lang="ru-RU" sz="3200" dirty="0" smtClean="0">
                <a:solidFill>
                  <a:srgbClr val="7F071B"/>
                </a:solidFill>
                <a:effectLst/>
                <a:latin typeface="Times New Roman" pitchFamily="18" charset="0"/>
                <a:cs typeface="Times New Roman" pitchFamily="18" charset="0"/>
              </a:rPr>
              <a:t>АНТИДОПІНГОВОЇ ПРОГРАМИ І КОДЕКСУ</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177800" lvl="1" indent="-1588" algn="l">
              <a:tabLst>
                <a:tab pos="88900" algn="l"/>
              </a:tabLst>
              <a:defRPr/>
            </a:pPr>
            <a:r>
              <a:rPr lang="uk-UA" sz="2400" dirty="0" smtClean="0">
                <a:solidFill>
                  <a:srgbClr val="7F071B"/>
                </a:solidFill>
                <a:effectLst/>
              </a:rPr>
              <a:t>                              </a:t>
            </a:r>
            <a:br>
              <a:rPr lang="uk-UA" sz="2400" dirty="0" smtClean="0">
                <a:solidFill>
                  <a:srgbClr val="7F071B"/>
                </a:solidFill>
                <a:effectLst/>
              </a:rPr>
            </a:br>
            <a:r>
              <a:rPr lang="uk-UA" sz="2400" dirty="0" smtClean="0">
                <a:solidFill>
                  <a:srgbClr val="7F071B"/>
                </a:solidFill>
                <a:effectLst/>
              </a:rPr>
              <a:t>                 </a:t>
            </a:r>
            <a:r>
              <a:rPr lang="uk-UA" sz="3200" dirty="0" smtClean="0">
                <a:solidFill>
                  <a:srgbClr val="7F071B"/>
                </a:solidFill>
                <a:effectLst/>
              </a:rPr>
              <a:t>         </a:t>
            </a:r>
            <a:r>
              <a:rPr lang="en-US" sz="3200" dirty="0" smtClean="0">
                <a:solidFill>
                  <a:srgbClr val="7F071B"/>
                </a:solidFill>
                <a:effectLst/>
              </a:rPr>
              <a:t/>
            </a:r>
            <a:br>
              <a:rPr lang="en-US" sz="3200" dirty="0" smtClean="0">
                <a:solidFill>
                  <a:srgbClr val="7F071B"/>
                </a:solidFill>
                <a:effectLst/>
              </a:rPr>
            </a:br>
            <a:r>
              <a:rPr lang="en-US" sz="3200" dirty="0" smtClean="0">
                <a:solidFill>
                  <a:srgbClr val="7F071B"/>
                </a:solidFill>
                <a:effectLst/>
              </a:rPr>
              <a:t>                          </a:t>
            </a:r>
            <a:r>
              <a:rPr lang="uk-UA" sz="3200" dirty="0" smtClean="0">
                <a:solidFill>
                  <a:srgbClr val="7F071B"/>
                </a:solidFill>
                <a:effectLst/>
              </a:rPr>
              <a:t>  ВИСНОВКИ:</a:t>
            </a:r>
            <a:r>
              <a:rPr lang="uk-UA" sz="2400" dirty="0" smtClean="0">
                <a:effectLst/>
              </a:rPr>
              <a:t/>
            </a:r>
            <a:br>
              <a:rPr lang="uk-UA" sz="2400" dirty="0" smtClean="0">
                <a:effectLst/>
              </a:rPr>
            </a:br>
            <a:r>
              <a:rPr lang="uk-UA" sz="2400" dirty="0" smtClean="0">
                <a:effectLst/>
                <a:latin typeface="Arial" pitchFamily="34" charset="0"/>
                <a:cs typeface="Arial" pitchFamily="34" charset="0"/>
              </a:rPr>
              <a:t>1. Завжди перевіряйте медикаменти на наявність заборонених речовин!</a:t>
            </a:r>
            <a:r>
              <a:rPr lang="en-US" sz="2400" dirty="0" smtClean="0">
                <a:effectLst/>
                <a:latin typeface="Arial" pitchFamily="34" charset="0"/>
                <a:cs typeface="Arial" pitchFamily="34" charset="0"/>
              </a:rPr>
              <a:t/>
            </a:r>
            <a:br>
              <a:rPr lang="en-US" sz="2400" dirty="0" smtClean="0">
                <a:effectLst/>
                <a:latin typeface="Arial" pitchFamily="34" charset="0"/>
                <a:cs typeface="Arial" pitchFamily="34" charset="0"/>
              </a:rPr>
            </a:br>
            <a:r>
              <a:rPr lang="uk-UA" sz="2400" dirty="0" smtClean="0">
                <a:effectLst/>
                <a:latin typeface="Arial" pitchFamily="34" charset="0"/>
                <a:cs typeface="Arial" pitchFamily="34" charset="0"/>
              </a:rPr>
              <a:t/>
            </a:r>
            <a:br>
              <a:rPr lang="uk-UA" sz="2400" dirty="0" smtClean="0">
                <a:effectLst/>
                <a:latin typeface="Arial" pitchFamily="34" charset="0"/>
                <a:cs typeface="Arial" pitchFamily="34" charset="0"/>
              </a:rPr>
            </a:br>
            <a:r>
              <a:rPr lang="uk-UA" sz="2400" dirty="0" smtClean="0">
                <a:effectLst/>
                <a:latin typeface="Arial" pitchFamily="34" charset="0"/>
                <a:cs typeface="Arial" pitchFamily="34" charset="0"/>
              </a:rPr>
              <a:t>2. </a:t>
            </a:r>
            <a:r>
              <a:rPr lang="uk-UA" sz="2400" dirty="0" smtClean="0">
                <a:solidFill>
                  <a:prstClr val="black"/>
                </a:solidFill>
                <a:effectLst/>
                <a:latin typeface="Arial" pitchFamily="34" charset="0"/>
                <a:cs typeface="Arial" pitchFamily="34" charset="0"/>
              </a:rPr>
              <a:t>Медикаменти з одноковою назвою, що продаються в різних країнах, можуть містити різний склад. </a:t>
            </a:r>
            <a:r>
              <a:rPr lang="en-US" sz="2400" dirty="0" smtClean="0">
                <a:solidFill>
                  <a:prstClr val="black"/>
                </a:solidFill>
                <a:effectLst/>
                <a:latin typeface="Arial" pitchFamily="34" charset="0"/>
                <a:cs typeface="Arial" pitchFamily="34" charset="0"/>
              </a:rPr>
              <a:t/>
            </a:r>
            <a:br>
              <a:rPr lang="en-US" sz="2400" dirty="0" smtClean="0">
                <a:solidFill>
                  <a:prstClr val="black"/>
                </a:solidFill>
                <a:effectLst/>
                <a:latin typeface="Arial" pitchFamily="34" charset="0"/>
                <a:cs typeface="Arial" pitchFamily="34" charset="0"/>
              </a:rPr>
            </a:br>
            <a:r>
              <a:rPr lang="en-GB" sz="2400" dirty="0" smtClean="0">
                <a:solidFill>
                  <a:prstClr val="black"/>
                </a:solidFill>
                <a:effectLst/>
                <a:latin typeface="Arial" pitchFamily="34" charset="0"/>
                <a:cs typeface="Arial" pitchFamily="34" charset="0"/>
              </a:rPr>
              <a:t/>
            </a:r>
            <a:br>
              <a:rPr lang="en-GB" sz="2400" dirty="0" smtClean="0">
                <a:solidFill>
                  <a:prstClr val="black"/>
                </a:solidFill>
                <a:effectLst/>
                <a:latin typeface="Arial" pitchFamily="34" charset="0"/>
                <a:cs typeface="Arial" pitchFamily="34" charset="0"/>
              </a:rPr>
            </a:br>
            <a:r>
              <a:rPr lang="uk-UA" sz="2400" dirty="0" smtClean="0">
                <a:solidFill>
                  <a:prstClr val="black"/>
                </a:solidFill>
                <a:effectLst/>
                <a:latin typeface="Arial" pitchFamily="34" charset="0"/>
                <a:cs typeface="Arial" pitchFamily="34" charset="0"/>
              </a:rPr>
              <a:t>3. Компетентна інформація та документація знаходяться на сайтах:</a:t>
            </a:r>
            <a:r>
              <a:rPr lang="en-US" sz="2400" dirty="0" smtClean="0">
                <a:solidFill>
                  <a:prstClr val="black"/>
                </a:solidFill>
                <a:effectLst/>
                <a:latin typeface="Arial" pitchFamily="34" charset="0"/>
                <a:cs typeface="Arial" pitchFamily="34" charset="0"/>
              </a:rPr>
              <a:t/>
            </a:r>
            <a:br>
              <a:rPr lang="en-US" sz="2400" dirty="0" smtClean="0">
                <a:solidFill>
                  <a:prstClr val="black"/>
                </a:solidFill>
                <a:effectLst/>
                <a:latin typeface="Arial" pitchFamily="34" charset="0"/>
                <a:cs typeface="Arial" pitchFamily="34" charset="0"/>
              </a:rPr>
            </a:br>
            <a:r>
              <a:rPr lang="uk-UA" sz="2400" dirty="0" smtClean="0">
                <a:solidFill>
                  <a:prstClr val="black"/>
                </a:solidFill>
                <a:effectLst/>
                <a:latin typeface="Arial" pitchFamily="34" charset="0"/>
                <a:cs typeface="Arial" pitchFamily="34" charset="0"/>
              </a:rPr>
              <a:t/>
            </a:r>
            <a:br>
              <a:rPr lang="uk-UA" sz="2400" dirty="0" smtClean="0">
                <a:solidFill>
                  <a:prstClr val="black"/>
                </a:solidFill>
                <a:effectLst/>
                <a:latin typeface="Arial" pitchFamily="34" charset="0"/>
                <a:cs typeface="Arial" pitchFamily="34" charset="0"/>
              </a:rPr>
            </a:br>
            <a:r>
              <a:rPr lang="en-US" sz="2400" dirty="0" smtClean="0">
                <a:solidFill>
                  <a:prstClr val="black"/>
                </a:solidFill>
                <a:effectLst/>
                <a:latin typeface="Arial" pitchFamily="34" charset="0"/>
                <a:cs typeface="Arial" pitchFamily="34" charset="0"/>
              </a:rPr>
              <a:t>                </a:t>
            </a:r>
            <a:r>
              <a:rPr lang="en-US" sz="2400" u="sng" dirty="0" smtClean="0">
                <a:solidFill>
                  <a:srgbClr val="C00000"/>
                </a:solidFill>
                <a:effectLst/>
                <a:latin typeface="Arial" pitchFamily="34" charset="0"/>
                <a:cs typeface="Arial" pitchFamily="34" charset="0"/>
              </a:rPr>
              <a:t>www.nadc.org.ua</a:t>
            </a:r>
            <a:br>
              <a:rPr lang="en-US" sz="2400" u="sng" dirty="0" smtClean="0">
                <a:solidFill>
                  <a:srgbClr val="C00000"/>
                </a:solidFill>
                <a:effectLst/>
                <a:latin typeface="Arial" pitchFamily="34" charset="0"/>
                <a:cs typeface="Arial" pitchFamily="34" charset="0"/>
              </a:rPr>
            </a:br>
            <a:r>
              <a:rPr lang="en-US" sz="2400" dirty="0" smtClean="0">
                <a:solidFill>
                  <a:srgbClr val="C00000"/>
                </a:solidFill>
                <a:effectLst/>
                <a:latin typeface="Arial" pitchFamily="34" charset="0"/>
                <a:cs typeface="Arial" pitchFamily="34" charset="0"/>
              </a:rPr>
              <a:t>                </a:t>
            </a:r>
            <a:r>
              <a:rPr lang="en-US" sz="2400" u="sng" dirty="0" smtClean="0">
                <a:solidFill>
                  <a:srgbClr val="C00000"/>
                </a:solidFill>
                <a:effectLst/>
                <a:latin typeface="Arial" pitchFamily="34" charset="0"/>
                <a:cs typeface="Arial" pitchFamily="34" charset="0"/>
              </a:rPr>
              <a:t>www.wada-ama.org</a:t>
            </a:r>
            <a:br>
              <a:rPr lang="en-US" sz="2400" u="sng" dirty="0" smtClean="0">
                <a:solidFill>
                  <a:srgbClr val="C00000"/>
                </a:solidFill>
                <a:effectLst/>
                <a:latin typeface="Arial" pitchFamily="34" charset="0"/>
                <a:cs typeface="Arial" pitchFamily="34" charset="0"/>
              </a:rPr>
            </a:br>
            <a:r>
              <a:rPr lang="en-US" sz="2400" dirty="0" smtClean="0">
                <a:solidFill>
                  <a:srgbClr val="FE0202"/>
                </a:solidFill>
                <a:effectLst/>
                <a:latin typeface="Arial" pitchFamily="34" charset="0"/>
                <a:cs typeface="Arial" pitchFamily="34" charset="0"/>
              </a:rPr>
              <a:t/>
            </a:r>
            <a:br>
              <a:rPr lang="en-US" sz="2400" dirty="0" smtClean="0">
                <a:solidFill>
                  <a:srgbClr val="FE0202"/>
                </a:solidFill>
                <a:effectLst/>
                <a:latin typeface="Arial" pitchFamily="34" charset="0"/>
                <a:cs typeface="Arial" pitchFamily="34" charset="0"/>
              </a:rPr>
            </a:br>
            <a:r>
              <a:rPr lang="uk-UA" sz="2400" dirty="0" smtClean="0">
                <a:solidFill>
                  <a:prstClr val="black"/>
                </a:solidFill>
                <a:effectLst/>
                <a:latin typeface="Arial" pitchFamily="34" charset="0"/>
                <a:cs typeface="Arial" pitchFamily="34" charset="0"/>
              </a:rPr>
              <a:t>Обережно з харчовими добавками</a:t>
            </a:r>
            <a:r>
              <a:rPr lang="en-GB" sz="2400" dirty="0" smtClean="0">
                <a:solidFill>
                  <a:prstClr val="black"/>
                </a:solidFill>
                <a:effectLst/>
                <a:latin typeface="Arial" pitchFamily="34" charset="0"/>
                <a:cs typeface="Arial" pitchFamily="34" charset="0"/>
              </a:rPr>
              <a:t>!</a:t>
            </a:r>
            <a:br>
              <a:rPr lang="en-GB" sz="2400" dirty="0" smtClean="0">
                <a:solidFill>
                  <a:prstClr val="black"/>
                </a:solidFill>
                <a:effectLst/>
                <a:latin typeface="Arial" pitchFamily="34" charset="0"/>
                <a:cs typeface="Arial" pitchFamily="34" charset="0"/>
              </a:rPr>
            </a:br>
            <a:r>
              <a:rPr lang="en-US" sz="3200" dirty="0" smtClean="0">
                <a:solidFill>
                  <a:prstClr val="black"/>
                </a:solidFill>
                <a:latin typeface="Calibri"/>
              </a:rPr>
              <a:t/>
            </a:r>
            <a:br>
              <a:rPr lang="en-US" sz="3200" dirty="0" smtClean="0">
                <a:solidFill>
                  <a:prstClr val="black"/>
                </a:solidFill>
                <a:latin typeface="Calibri"/>
              </a:rPr>
            </a:br>
            <a:r>
              <a:rPr lang="en-US" sz="3200" dirty="0" smtClean="0">
                <a:solidFill>
                  <a:prstClr val="black"/>
                </a:solidFill>
                <a:latin typeface="Calibri"/>
              </a:rPr>
              <a:t/>
            </a:r>
            <a:br>
              <a:rPr lang="en-US" sz="3200" dirty="0" smtClean="0">
                <a:solidFill>
                  <a:prstClr val="black"/>
                </a:solidFill>
                <a:latin typeface="Calibri"/>
              </a:rPr>
            </a:br>
            <a:endParaRPr lang="ru-RU" sz="32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smtClean="0">
                <a:solidFill>
                  <a:srgbClr val="7F071B"/>
                </a:solidFill>
                <a:effectLst/>
                <a:latin typeface="Arial" pitchFamily="34" charset="0"/>
                <a:cs typeface="Arial" pitchFamily="34" charset="0"/>
              </a:rPr>
              <a:t/>
            </a:r>
            <a:br>
              <a:rPr lang="uk-UA" sz="3200" smtClean="0">
                <a:solidFill>
                  <a:srgbClr val="7F071B"/>
                </a:solidFill>
                <a:effectLst/>
                <a:latin typeface="Arial" pitchFamily="34" charset="0"/>
                <a:cs typeface="Arial" pitchFamily="34" charset="0"/>
              </a:rPr>
            </a:br>
            <a:r>
              <a:rPr lang="uk-UA" sz="3200" smtClean="0">
                <a:solidFill>
                  <a:srgbClr val="7F071B"/>
                </a:solidFill>
                <a:effectLst/>
                <a:latin typeface="Arial" pitchFamily="34" charset="0"/>
                <a:cs typeface="Arial" pitchFamily="34" charset="0"/>
              </a:rPr>
              <a:t/>
            </a:r>
            <a:br>
              <a:rPr lang="uk-UA" sz="320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dirty="0" smtClean="0">
                <a:solidFill>
                  <a:srgbClr val="7F071B"/>
                </a:solidFill>
                <a:effectLst>
                  <a:outerShdw blurRad="38100" dist="38100" dir="2700000" algn="tl">
                    <a:srgbClr val="000000">
                      <a:alpha val="43137"/>
                    </a:srgbClr>
                  </a:outerShdw>
                </a:effectLst>
                <a:latin typeface="Arial Black" pitchFamily="34" charset="0"/>
                <a:cs typeface="Arial" pitchFamily="34" charset="0"/>
              </a:rPr>
              <a:t>Д Я К У Ю   З А    У В А Г У !</a:t>
            </a:r>
            <a:r>
              <a:rPr lang="uk-UA" sz="4800" dirty="0" smtClean="0">
                <a:solidFill>
                  <a:srgbClr val="7F071B"/>
                </a:solidFill>
                <a:effectLst>
                  <a:outerShdw blurRad="38100" dist="38100" dir="2700000" algn="tl">
                    <a:srgbClr val="000000">
                      <a:alpha val="43137"/>
                    </a:srgbClr>
                  </a:outerShdw>
                </a:effectLst>
                <a:latin typeface="Arial" pitchFamily="34" charset="0"/>
                <a:cs typeface="Arial" pitchFamily="34" charset="0"/>
              </a:rPr>
              <a:t/>
            </a:r>
            <a:br>
              <a:rPr lang="uk-UA" sz="4800" dirty="0" smtClean="0">
                <a:solidFill>
                  <a:srgbClr val="7F071B"/>
                </a:solidFill>
                <a:effectLst>
                  <a:outerShdw blurRad="38100" dist="38100" dir="2700000" algn="tl">
                    <a:srgbClr val="000000">
                      <a:alpha val="43137"/>
                    </a:srgbClr>
                  </a:outerShdw>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r>
              <a:rPr lang="uk-UA" sz="3200" dirty="0" smtClean="0">
                <a:solidFill>
                  <a:srgbClr val="7F071B"/>
                </a:solidFill>
                <a:effectLst/>
                <a:latin typeface="Arial" pitchFamily="34" charset="0"/>
                <a:cs typeface="Arial" pitchFamily="34" charset="0"/>
              </a:rPr>
              <a:t/>
            </a:r>
            <a:br>
              <a:rPr lang="uk-UA" sz="3200" dirty="0" smtClean="0">
                <a:solidFill>
                  <a:srgbClr val="7F071B"/>
                </a:solidFill>
                <a:effectLst/>
                <a:latin typeface="Arial" pitchFamily="34" charset="0"/>
                <a:cs typeface="Arial" pitchFamily="34" charset="0"/>
              </a:rPr>
            </a:br>
            <a:endParaRPr lang="ru-RU" sz="3200" dirty="0" smtClean="0">
              <a:solidFill>
                <a:srgbClr val="7F071B"/>
              </a:solidFill>
              <a:effectLst/>
              <a:latin typeface="Arial" pitchFamily="34" charset="0"/>
              <a:cs typeface="Arial" pitchFamily="34" charset="0"/>
            </a:endParaRPr>
          </a:p>
        </p:txBody>
      </p:sp>
      <p:pic>
        <p:nvPicPr>
          <p:cNvPr id="4" name="Рисунок 3" descr="Без названия.jpg"/>
          <p:cNvPicPr>
            <a:picLocks noChangeAspect="1"/>
          </p:cNvPicPr>
          <p:nvPr/>
        </p:nvPicPr>
        <p:blipFill>
          <a:blip r:embed="rId3" cstate="print"/>
          <a:stretch>
            <a:fillRect/>
          </a:stretch>
        </p:blipFill>
        <p:spPr>
          <a:xfrm>
            <a:off x="500034" y="571480"/>
            <a:ext cx="3635475" cy="1857388"/>
          </a:xfrm>
          <a:prstGeom prst="rect">
            <a:avLst/>
          </a:prstGeom>
        </p:spPr>
      </p:pic>
      <p:pic>
        <p:nvPicPr>
          <p:cNvPr id="5" name="Рисунок 4" descr="WADA_Logo.gif"/>
          <p:cNvPicPr>
            <a:picLocks noChangeAspect="1"/>
          </p:cNvPicPr>
          <p:nvPr/>
        </p:nvPicPr>
        <p:blipFill>
          <a:blip r:embed="rId4" cstate="print"/>
          <a:stretch>
            <a:fillRect/>
          </a:stretch>
        </p:blipFill>
        <p:spPr>
          <a:xfrm>
            <a:off x="4786314" y="571481"/>
            <a:ext cx="4033774" cy="1928826"/>
          </a:xfrm>
          <a:prstGeom prst="rect">
            <a:avLst/>
          </a:prstGeom>
        </p:spPr>
      </p:pic>
      <p:pic>
        <p:nvPicPr>
          <p:cNvPr id="6" name="Рисунок 5" descr="диспансер (2).jpg"/>
          <p:cNvPicPr>
            <a:picLocks noChangeAspect="1"/>
          </p:cNvPicPr>
          <p:nvPr/>
        </p:nvPicPr>
        <p:blipFill>
          <a:blip r:embed="rId5" cstate="print"/>
          <a:stretch>
            <a:fillRect/>
          </a:stretch>
        </p:blipFill>
        <p:spPr>
          <a:xfrm>
            <a:off x="3419872" y="4581128"/>
            <a:ext cx="2607833" cy="12228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265113" algn="l"/>
            <a:r>
              <a:rPr lang="ru-RU" sz="3200" dirty="0" smtClean="0">
                <a:effectLst/>
                <a:latin typeface="Times New Roman" pitchFamily="18" charset="0"/>
                <a:cs typeface="Times New Roman" pitchFamily="18" charset="0"/>
              </a:rPr>
              <a:t>1.</a:t>
            </a:r>
            <a:r>
              <a:rPr lang="ru-RU" sz="3200" dirty="0" smtClean="0"/>
              <a:t> </a:t>
            </a:r>
            <a:r>
              <a:rPr lang="uk-UA" sz="3200" dirty="0" smtClean="0">
                <a:effectLst/>
                <a:latin typeface="Times New Roman" pitchFamily="18" charset="0"/>
                <a:cs typeface="Times New Roman" pitchFamily="18" charset="0"/>
              </a:rPr>
              <a:t>Захищати фундаментальне право спортсменів брати участь у змаганнях, вільних від допінгу, і таким чином пропагувати здоров'я, справедливість і рівність для всіх спортсменів світу</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2. Забезпечувати узгоджені, скоординовані й ефективні антидопінгові програми на міжнародному і національному рівнях задля розкриття, стримування і запобігання випадкам застосування допінгу.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r>
              <a:rPr lang="ru-RU" sz="3200" dirty="0" smtClean="0">
                <a:effectLst/>
                <a:latin typeface="Times New Roman" pitchFamily="18" charset="0"/>
                <a:cs typeface="Times New Roman" pitchFamily="18" charset="0"/>
              </a:rPr>
              <a:t>ФУНДАМЕНТАЛЬНЕ ОБҐРУНТУВАННЯ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НЕОБХІДНОСТІ ВСЕСВІТНЬОГО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АНТИДОПІНГОВОГО КОДЕКСУ</a:t>
            </a:r>
            <a:r>
              <a:rPr lang="ru-RU" sz="3200" b="0" dirty="0" smtClean="0">
                <a:effectLst/>
                <a:latin typeface="Times New Roman" pitchFamily="18" charset="0"/>
                <a:cs typeface="Times New Roman" pitchFamily="18" charset="0"/>
              </a:rPr>
              <a:t/>
            </a:r>
            <a:br>
              <a:rPr lang="ru-RU" sz="3200" b="0" dirty="0" smtClean="0">
                <a:effectLst/>
                <a:latin typeface="Times New Roman" pitchFamily="18" charset="0"/>
                <a:cs typeface="Times New Roman" pitchFamily="18" charset="0"/>
              </a:rPr>
            </a:br>
            <a:endParaRPr lang="ru-RU" sz="3200" b="0" dirty="0" smtClean="0">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algn="l"/>
            <a:r>
              <a:rPr lang="uk-UA" sz="3200" b="0" dirty="0" smtClean="0">
                <a:effectLst/>
                <a:latin typeface="Times New Roman" pitchFamily="18" charset="0"/>
                <a:cs typeface="Times New Roman" pitchFamily="18" charset="0"/>
              </a:rPr>
              <a:t>Антидопінгові програми покликані зберегти те, що є власне цінністю спорту. Цю внутрішню цінність часто називають «духом спорту». Це є сутністю олімпізму; прагнення до людської досконалості через віддане вдосконалення природних</a:t>
            </a:r>
            <a:br>
              <a:rPr lang="uk-UA" sz="3200" b="0" dirty="0" smtClean="0">
                <a:effectLst/>
                <a:latin typeface="Times New Roman" pitchFamily="18" charset="0"/>
                <a:cs typeface="Times New Roman" pitchFamily="18" charset="0"/>
              </a:rPr>
            </a:br>
            <a:r>
              <a:rPr lang="uk-UA" sz="3200" b="0" dirty="0" smtClean="0">
                <a:effectLst/>
                <a:latin typeface="Times New Roman" pitchFamily="18" charset="0"/>
                <a:cs typeface="Times New Roman" pitchFamily="18" charset="0"/>
              </a:rPr>
              <a:t>талантів кожної людини. Це те, що визначає чесну гру. Дух спорту – це торжество людського духу, тіла і розуму, відображені в цінностях, які ми знаходимо в спорті та завдяки спорту, ними є:</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354013" algn="l"/>
            <a:r>
              <a:rPr lang="uk-UA" sz="3200" dirty="0" smtClean="0">
                <a:effectLst/>
                <a:latin typeface="Times New Roman" pitchFamily="18" charset="0"/>
                <a:cs typeface="Times New Roman" pitchFamily="18" charset="0"/>
              </a:rPr>
              <a:t> 1. етика, справедливість і чесність;</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2. здоров'я;</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3. майстерність у виконанні;</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4. характер і виховання;</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5. задоволення і радість;</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6. командна робота;</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7. відданість та самовіддача;</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8. дотримання норм і правил;</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 9. повага до себе та інших учасників змагань;</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10. мужність;</a:t>
            </a:r>
            <a:br>
              <a:rPr lang="uk-UA" sz="3200" dirty="0" smtClean="0">
                <a:effectLst/>
                <a:latin typeface="Times New Roman" pitchFamily="18" charset="0"/>
                <a:cs typeface="Times New Roman" pitchFamily="18" charset="0"/>
              </a:rPr>
            </a:br>
            <a:r>
              <a:rPr lang="uk-UA" sz="3200" dirty="0" smtClean="0">
                <a:effectLst/>
                <a:latin typeface="Times New Roman" pitchFamily="18" charset="0"/>
                <a:cs typeface="Times New Roman" pitchFamily="18" charset="0"/>
              </a:rPr>
              <a:t>11. співдружність і солідарність.</a:t>
            </a:r>
            <a:br>
              <a:rPr lang="uk-UA" sz="3200" dirty="0" smtClean="0">
                <a:effectLst/>
                <a:latin typeface="Times New Roman" pitchFamily="18" charset="0"/>
                <a:cs typeface="Times New Roman" pitchFamily="18" charset="0"/>
              </a:rPr>
            </a:br>
            <a:r>
              <a:rPr lang="uk-UA" sz="3200" dirty="0" smtClean="0">
                <a:solidFill>
                  <a:srgbClr val="7F071B"/>
                </a:solidFill>
                <a:effectLst/>
              </a:rPr>
              <a:t> Допінг докорінно суперечить духу спорту.</a:t>
            </a:r>
            <a:endParaRPr lang="uk-UA" sz="3200" dirty="0" smtClean="0">
              <a:solidFill>
                <a:srgbClr val="7F071B"/>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uk-UA" sz="3200" dirty="0" smtClean="0">
                <a:solidFill>
                  <a:srgbClr val="7F071B"/>
                </a:solidFill>
                <a:effectLst/>
                <a:latin typeface="Times New Roman" pitchFamily="18" charset="0"/>
                <a:cs typeface="Times New Roman" pitchFamily="18" charset="0"/>
              </a:rPr>
              <a:t>ЩО ВХОДИТЬ ДО ПОНЯТТЯ ДОПІНГ:</a:t>
            </a:r>
            <a:br>
              <a:rPr lang="uk-UA" sz="3200" dirty="0" smtClean="0">
                <a:solidFill>
                  <a:srgbClr val="7F071B"/>
                </a:solidFill>
                <a:effectLst/>
                <a:latin typeface="Times New Roman" pitchFamily="18" charset="0"/>
                <a:cs typeface="Times New Roman" pitchFamily="18" charset="0"/>
              </a:rPr>
            </a:br>
            <a:r>
              <a:rPr lang="uk-UA" sz="3200" dirty="0" smtClean="0">
                <a:solidFill>
                  <a:srgbClr val="7F071B"/>
                </a:solidFill>
                <a:effectLst/>
                <a:latin typeface="Times New Roman" pitchFamily="18" charset="0"/>
                <a:cs typeface="Times New Roman" pitchFamily="18" charset="0"/>
              </a:rPr>
              <a:t/>
            </a:r>
            <a:br>
              <a:rPr lang="uk-UA" sz="3200" dirty="0" smtClean="0">
                <a:solidFill>
                  <a:srgbClr val="7F071B"/>
                </a:solidFill>
                <a:effectLst/>
                <a:latin typeface="Times New Roman" pitchFamily="18" charset="0"/>
                <a:cs typeface="Times New Roman" pitchFamily="18" charset="0"/>
              </a:rPr>
            </a:br>
            <a:r>
              <a:rPr lang="uk-UA" sz="3200" dirty="0" smtClean="0">
                <a:effectLst/>
              </a:rPr>
              <a:t>Допінг визначається як вчинення одного або кількох порушень антидопінгових правил </a:t>
            </a:r>
            <a:br>
              <a:rPr lang="uk-UA" sz="3200" dirty="0" smtClean="0">
                <a:effectLst/>
              </a:rPr>
            </a:br>
            <a:r>
              <a:rPr lang="uk-UA" sz="3200" dirty="0" smtClean="0">
                <a:effectLst/>
              </a:rPr>
              <a:t/>
            </a:r>
            <a:br>
              <a:rPr lang="uk-UA" sz="3200" dirty="0" smtClean="0">
                <a:effectLst/>
              </a:rPr>
            </a:br>
            <a:r>
              <a:rPr lang="uk-UA" sz="3200" dirty="0" smtClean="0">
                <a:effectLst/>
              </a:rPr>
              <a:t>(Ст. 1 Всесвітнього антидопінгового кодексу</a:t>
            </a:r>
            <a:r>
              <a:rPr lang="ru-RU" sz="3200" dirty="0" smtClean="0">
                <a:effectLst/>
              </a:rPr>
              <a:t>)</a:t>
            </a:r>
            <a:endParaRPr lang="ru-RU" sz="3200" dirty="0" smtClean="0">
              <a:solidFill>
                <a:srgbClr val="7F071B"/>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TotalTime>
  <Words>589</Words>
  <Application>Microsoft Office PowerPoint</Application>
  <PresentationFormat>Экран (4:3)</PresentationFormat>
  <Paragraphs>100</Paragraphs>
  <Slides>41</Slides>
  <Notes>41</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Течение</vt:lpstr>
      <vt:lpstr>КЛПЗ «Обласний лікарсько- фізкультурний диспансер»   АНТИДОПІНГОВИЙ КОНТРОЛЬ У СПОРТІ    2019 рік</vt:lpstr>
      <vt:lpstr>                                    ПЛАН  1.Структура антидопінгової програми 2.Поняття допінг 3.Заборонений список  4.Огляд програм тестування 5.Дії щодо позитивних тестувань 6.Процедури тестування 7.Терапевтичне використання </vt:lpstr>
      <vt:lpstr>                    Основні документи ВАДА  Рівень 1 – Всесвітній антидопінговий  Кодекс;  Рівень 2 - Міжнародні стандарти (МС Заборонений список, МС для лабораторій, МС з тестування)    Рівень 3 – Директиви Рівень 4 - Технічні документи </vt:lpstr>
      <vt:lpstr>МЕТА ЗАСТОСУВАННЯ ВСЕСВІТНЬОЇ  АНТИДОПІНГОВОЇ ПРОГРАМИ І КОДЕКСУ</vt:lpstr>
      <vt:lpstr>1. Захищати фундаментальне право спортсменів брати участь у змаганнях, вільних від допінгу, і таким чином пропагувати здоров'я, справедливість і рівність для всіх спортсменів світу   2. Забезпечувати узгоджені, скоординовані й ефективні антидопінгові програми на міжнародному і національному рівнях задля розкриття, стримування і запобігання випадкам застосування допінгу.</vt:lpstr>
      <vt:lpstr>ФУНДАМЕНТАЛЬНЕ ОБҐРУНТУВАННЯ   НЕОБХІДНОСТІ ВСЕСВІТНЬОГО   АНТИДОПІНГОВОГО КОДЕКСУ </vt:lpstr>
      <vt:lpstr>Антидопінгові програми покликані зберегти те, що є власне цінністю спорту. Цю внутрішню цінність часто називають «духом спорту». Це є сутністю олімпізму; прагнення до людської досконалості через віддане вдосконалення природних талантів кожної людини. Це те, що визначає чесну гру. Дух спорту – це торжество людського духу, тіла і розуму, відображені в цінностях, які ми знаходимо в спорті та завдяки спорту, ними є:</vt:lpstr>
      <vt:lpstr> 1. етика, справедливість і чесність;  2. здоров'я;  3. майстерність у виконанні;  4. характер і виховання;  5. задоволення і радість;  6. командна робота;  7. відданість та самовіддача;  8. дотримання норм і правил;  9. повага до себе та інших учасників змагань; 10. мужність; 11. співдружність і солідарність.  Допінг докорінно суперечить духу спорту.</vt:lpstr>
      <vt:lpstr>ЩО ВХОДИТЬ ДО ПОНЯТТЯ ДОПІНГ:  Допінг визначається як вчинення одного або кількох порушень антидопінгових правил   (Ст. 1 Всесвітнього антидопінгового кодексу)</vt:lpstr>
      <vt:lpstr>1.Наявність забороненої речовини, або її метаболітів, або маркерів у пробі, взятій у спортсмена.  Спортсмени несуть відповідальність за будь-яку заборонену речовину, або її метаболіти, або маркери, виявлені у взятих у них пробах  2. Використання або спроба використання спортсменом забороненої речовини або забороненого методу. Персональним обов'язком кожного спортсмена є недопущення потрапляння забороненої речовини в його організм, а також невикористання забороненого методу.  3. Ухилення, відмова або неявка спортсмена на процедуру здачі проб. Ухилення від здачі проби або без поважної причини відмови або неявка на процедуру здачі проби після повідомлення відповідно до діючих антидопінгових правил </vt:lpstr>
      <vt:lpstr>4.Порушення порядку надання інформації про місцезнаходження. Три порушення правил забезпечення доступності для тестування протягом 12 місяців, незалежно від того, чи були вони зафіксовані ВАДА, міжнародною федерацією, включаючи неподання інформації про місцезнаходження і пропущені тести.  5. Фальсифікація або спроба фальсифікації в будь-якої складової допінг-контролю. Будь-яка поведінка, що перешкоджає виконанню процедури допінг-контролю, включаючи навмисне створення перешкод інспектору допінг-контролю, надання неправдивої інформації антидопінгової організації, або залякування потенційного свідка</vt:lpstr>
      <vt:lpstr>6. Володіння забороненої субстанцією або забороненим методом. Володіння спортсменом або персоналом спортсмена будь якою субстанцією або методом, забороненим в даний період (змагальний або поза змаганнями), якщо у спортсмена немає чинного дозволу на терапевтичне використання даної субстанції або методу, або ж немає інших прийнятних пояснень.  7. Поширення або спроба розповсюдження будь-якої забороненої речовини або забороненого методу.  8. Призначення або спроба призначення будь-якому спортсмену субстанції або методу, забороненого у відповідний період (змагальний або поза змаганнями)</vt:lpstr>
      <vt:lpstr>9. Співучасть. Допомога, заохочення, сприяння, підбурювання, вступ у змову, приховування або будь-який інший вид навмисної співучасті, включаючи порушення або спробу порушення антидопінгових правил.  10. Заборонена співпраця. Співпраця спортсмена або іншої особи, що знаходиться під юрисдикцією антидопінгової організації в професійному або пов'язаному зі спортом якості, з будь-яким персоналом спортсмена, який відбуває термін дискваліфікації за порушення антидопінгових правил, або персоналом спортсмена, який в ході кримінального, дисциплінарного або професійного розслідування був звинувачений або визнаний винним в діях щодо порушення антидопінгових правил.</vt:lpstr>
      <vt:lpstr>                        ЧОМУ ПРИЙМАЮТЬ ДОПІНГ?  В теперішній час система підготовки в спорті,  особливо вищих досягнень, характеризується високими тренувальними та змагальними навантаженнями, які вимагають мобілізації функціональних резервів організму. Тому вкрай необхідно наголошувати спортсменам про шкідливий вплив заборонених препаратів. </vt:lpstr>
      <vt:lpstr>Презентация PowerPoint</vt:lpstr>
      <vt:lpstr>Презентация PowerPoint</vt:lpstr>
      <vt:lpstr>ЧОМУ НЕ ВАРТО ПРИЙМАТИ ДОПІНГ?             </vt:lpstr>
      <vt:lpstr>   Наслідки використання допінгу для здоров'я спортсмена  Досить важко перерахувати всі побічні ефекти від використання спортсменом допінгу – все залежить      від субстанцій, методів або їх комбінації.  Частково побічний вплив пояснюється наступними факторами:      </vt:lpstr>
      <vt:lpstr>1. Субстанції і методи, які  використовуються до допінгу спортсменами, зазвичай розробляються для хворих з чітко діагностованими захворюваннями і не призначені для використання здоровими людьми;  2. Волонтери, які беруть участь в терапевтичних дослідженнях, не знаходяться  в умовах, які обумовлюють спосіб застосування і дозування субстанції і (або) методу для спортсмена, що використовує допінг;  3. Спортсмени, які вживають заборонені речовини, часто приймають їх в набагато більших дозах і частіше, ніж було б наказано в терапевтичних цілях, а також часто використовують їх в комбінації з іншими речовинами; </vt:lpstr>
      <vt:lpstr>4. Субстанції, що продаються спортсменам для поліпшення їх показників, часто виробляються нелегально і внаслідок цього можуть містити домішки або добавки, які можуть викликати серйозні проблеми для здоров'я і навіть привести до летального результату  5. Використання комбінації декількох субстанцій  означає не просто збільшення ризику, а змішання кількох видів ризиків.     </vt:lpstr>
      <vt:lpstr>                       З А Б О Р О Н Е Н И Й    С П И С О К  Офіційний текст Забороненого списку  2019 р. підготовлений ВАДА і опублікований на її офіційному сайті . Заборонений список, який є одним з п’яти Міжнародних стандартів ВАДА, де зазначено речовини та методи, заборонені до використання в змагальний та поза-змагальний період. Речовини та методи класифіковані по категоріях (наприклад, стероїди, стимулятори, генний допінг і т.д.). Крім того, можна ознайомитись із основними змінами в Забороненому списку 2019 у порівнянні із Забороненим списком 2018. Переклад українською мовою здійснено Національним антидопінговим центром та надається виключно із інформаційною метою.</vt:lpstr>
      <vt:lpstr>Презентация PowerPoint</vt:lpstr>
      <vt:lpstr>                       ЗАБОРОНЕНИЙ СПИСОК 2019 р     РЕЧОВИНИ ТА МЕТОДИ, ЯКІ ЗАБОРОНЕНІ ПОСТІЙНО      (В ЗМАГАЛЬНИЙ ТА В ПОЗА-ЗМАГАЛЬНИЙ ПЕРІОДИ)     Відповідно до статті 4.2.2 Всесвітнього антидопінгового кодексу, всі заборонені речовини повинні вважатися «Особливими речовинами», окрім речовин класів S1, S2, S.4.4, S4.5, S6.A та заборонених методів М1, М2 та М3. </vt:lpstr>
      <vt:lpstr>                                            ЗАБОРОНЕНІ РЕЧОВИНИ  S0. НЕЗАТВЕРДЖЕНІ РЕЧОВИНИ    S1. АНАБОЛІЧНІ АНДРОГЕННІ АТЕРОЇДИ (ААС)    1.a. Екзогенні ААС (болденон, нандролон, станозолол, ...)    1.b.Ендогенні ААС (тестостерон…)    2. Інші анаболічні агенти (Зеранол, кленбутерол, SARMs)   S2. ПЕПТИДНІ ГОРМОНИ, ФАКТОРИ РОСТУ, ПОДІБНІ   РЕЧОВИНИ ТА МІМЕТИКИ    S3. БЕТА-2 АГОНІСТИ    S4. ГОРМОНИ ТА МОДУЛЯТОРИ МЕТАБОЛІЗМУ    S5. ДІУРЕТИКИ ТА МАСКУЮЧІ АГЕНТИ      </vt:lpstr>
      <vt:lpstr>                   ЗАБОРОНЕНІ МЕТОДИ   M1. МАНІПУЛЯЦІЇ З КРОВ’Ю ТА ЇЇ  КОМПОНЕНТАМИ    М2. ХІМІЧНІ ТА ФІЗИЧНІ МАНІПУЛЯЦІЇ    МЗ. ГЕННИЙ ТА КЛІТИННИЙ ДОПІНГ   </vt:lpstr>
      <vt:lpstr>РЕЧОВИНИ І МЕТОДИ, ЗАБОРОНЕНІ В ЗМАГАЛЬНИЙ ПЕРІОД   НА ДОДАТОК ДО РЕЧОВИН І МЕТОДІВ, ВІДНЕСЕНИХ ДО КЛАСІВ S0-S5 ТА М1- М3, ВИЗНАЧЕНИХ ВИЩЕ, НАСТУПНІ КЛАСИ ЗАБОРОНЕНІ ПІД ЧАС ЗМАГАНЬ:</vt:lpstr>
      <vt:lpstr>S6. СТИМУЛЯТОРИ Всі стимулятори, включаючи всі оптичні ізомери.   S7. НАРКОТИКИ    S8. КАННАБІНОЇДИ    S9. ГЛЮКОКОРТИКОЇДИ </vt:lpstr>
      <vt:lpstr> РЕЧОВИНИ, ЗАБОРОНЕНІ В ОКРЕМИХ ВИДАХ СПОРТУ   Р1. БЕТА-БЛОКАТОРИ  1. Автоспорт (FIA) 2. Більярдний спорт (всі дисципліни) (WCBS) 3. Гольф (IGF) 4. Дартc (WDF) 5. Лижний спорт/сноубординг (FIS)  6.Підводне плавання (CMAS)  7. Стрільба (ISSF, IPC)* 8. Стрільба з лука (WA)*   * Також заборонені у позазмагальний період. </vt:lpstr>
      <vt:lpstr>                            Д О Б А В К И  Добавки можуть представляти значний ризик: 1. Вони не виробляються по таким жорстким правилам як медикаменти  чи харчування. Це означає, що виробник не повинен вказувати повний склад на упаковці, тому Ви можете не знати, що приймаєте. Реклама добавок може містити непідтверджені дані про їхні переваги 2. Виробництво де яких добавок не має належного контролю, що може призвести до забруднення іншими субстанціями, що заборонені. 3. Харчування, спосіб життя, тренування  потребують оптимізації в першу чергу. І тільки потім можна розглядати добавки. І тільки за участю спортивного лікаря.</vt:lpstr>
      <vt:lpstr>            Процедура проходження допінг – контролю.  1. Повідомлення спортсмена про необхідність здати пробу. Інспектор допінг-контролю (ІДК) або шаперон представляються спортсмену, повідомляють його про  те що він був обраний для процедури здачі проби.    Якщо використовується форма повідомлення, ІДК або    шаперон попросять спортсмена її заповнити і підписати.  </vt:lpstr>
      <vt:lpstr>2. Прибуття на пункт допінг – контролю    Спортсмен зобов'язаний прибути на пункт допінг-контролю безпосередньо після повідомлення і залишатися на ньому до завершення всієї процедури здачі проби. При перебуванні на пункт допінг-контролю спортсмена можуть попросити зареєструватися в журналі входу / виходу.</vt:lpstr>
      <vt:lpstr>3. Вибір ємкості для здачі проби  Спортсмену надається вибір з трьох ємностей для здачі проби - Спортсмен перевіряє, що обладнання є чистим і що все пломби недоторкані і вибирає влаштовує його комплект - Якщо спортсмена не влаштовує жоден з комплектів, але інспектор вважає їх задовільними, спортсмен може зафіксувати свої заперечення в протоколі, але процедура повинна бути продовжена - Після того, як спортсмен вибрав ємність для здачі проби, вона повинна перебувати в розпорядженні і під контролем спортсмена до тих пір, поки проба (або проміжна проба) не запечатана.</vt:lpstr>
      <vt:lpstr>4. Здача проби  - ІДК, який буде спостерігати за наданням проби сечі спортсменом, повинен бути тієї ж статі, що і спортсмен  - ІДК супроводжує спортсмена в кабінку туалету для безпосереднього спостереження за здачею проби  - Спортсмен повинен забезпечити ІДК ясний, безперешкодний нагляд надання проби</vt:lpstr>
      <vt:lpstr>5. Розділення проб по флаконам А і В.  6. Пломбування проби  7. Заповнення протоколу допінг – контролю, та перевірка внесених даних  8. Закінчення процедури допінг – контролю - ІДК підписує протокол допінг-контролю - Спортсмен підписує протокол допінг-контролю - ІДК віддає спортсмену копію протоколу, а також додаткових протоколів і анкети на паспорт крові, якщо вони використовувалися - Спортсмен розписується в журналі входу / виходу та залишає пункт допінг-контролю</vt:lpstr>
      <vt:lpstr>                              А Н А Л І З    П Р О Б   Відповідно до вимог Всесвітнього антидопінгового кодексу проби можуть аналізуватися тільки в лабораторіях, акредитованих ВАДА. На даний момент у всьому світі акредитовано 34 лабораторії. При проведенні аналізу лабораторія не має інформації про особу спортсмена. Їм передаються тільки дані про номер проби, які дозволяють надалі, «прив'язати» результати аналізу до профілю конкретного спортсмена в системі Адамс. Діяльність лабораторій регулюється Міжнародним стандартом по лабораторіях. </vt:lpstr>
      <vt:lpstr>                 О Б Р О Б К А    Р Е З У Л Ь Т А Т І В  При отриманні інформації про несприятливий результат аналізу або інше порушення антидопінгових правил АДА зобов'язана ініціювати процедуру обробки результатів, основною метою якої є однозначне встановлення факту порушення і, при необхідності, визначення покарання відповідно до вимог Всесвітнього антидопінгового кодексу</vt:lpstr>
      <vt:lpstr>Дозвіл на використання заборонених речовин   Комітет з терапевтичного використання (КТВ) є незалежним від НАДЦ у прийнятті рішень щодо видачі дозволів на використання препаратів. КТВ розглядає запити з урахуванням наступних обставин:  - Заборонена Речовина або Заборонений Метод необхідний для лікування гострого або хронічного захворювання  - Використання Забороненої Речовини або Забороненого Методу не призведе до додаткового покращення спортивного результату окрім очікуваного покращення стану здоров’я спортсмена   - Відсутність обґрунтованої терапевтичної альтернативи використанню</vt:lpstr>
      <vt:lpstr>                     Дії спортсмена при хворобі  Спортсмен, як і будь яка інша особа, може захворіти або перебувати у стані, який потребує застосування певних ліків. Якщо для лікування спортсмена необхідне призначення препаратів або методів наведених у Забороненому Списку ВАДА, спортсмену може бути надано дозвіл на використання необхідних ліків. Національним антидопінговим центром відповідно до Міжнародного стандарту з терапевтичного використання  створено Комітет з терапевтичного використання, на сторінці якого можна знайти форму на отримання дозволу. </vt:lpstr>
      <vt:lpstr>Послідовність дій спортсмена для отримання дозволу         на терапевтичне використання:  1. Отримати рецепт від спеціаліста 2. Перевірити чи є медикаменти або методи забороненими 3. Визначити організацію, яка відповідальна за обробку запиту на терапевтичне використання (ТВ) 4. Зібрати рецепти та всі документи, які підтверджують діагноз 5. Заповнити форму на ТВ 6. Надіслати заповнену форму та супровідні медичні документи до КТВНАДЦ 7.Отримати дозвіл на ТВ протягом 30 днів </vt:lpstr>
      <vt:lpstr>                                                                                      ВИСНОВКИ: 1. Завжди перевіряйте медикаменти на наявність заборонених речовин!  2. Медикаменти з одноковою назвою, що продаються в різних країнах, можуть містити різний склад.   3. Компетентна інформація та документація знаходяться на сайтах:                  www.nadc.org.ua                 www.wada-ama.org  Обережно з харчовими добавками!   </vt:lpstr>
      <vt:lpstr>         Д Я К У Ю   З А    У В А Г У !       </vt:lpstr>
    </vt:vector>
  </TitlesOfParts>
  <Company>Артемовский ГЦЗ</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КЛПЗ «Обласний лікарсько – фізкультурний диспансер »    Робота спортивного відділення       м. Бахмут 2017р.</dc:title>
  <dc:creator>Администратор</dc:creator>
  <cp:lastModifiedBy>Owner</cp:lastModifiedBy>
  <cp:revision>80</cp:revision>
  <dcterms:created xsi:type="dcterms:W3CDTF">2017-03-13T18:01:16Z</dcterms:created>
  <dcterms:modified xsi:type="dcterms:W3CDTF">2019-04-04T21:15:02Z</dcterms:modified>
</cp:coreProperties>
</file>