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16" r:id="rId1"/>
    <p:sldMasterId id="2147484500" r:id="rId2"/>
  </p:sldMasterIdLst>
  <p:notesMasterIdLst>
    <p:notesMasterId r:id="rId38"/>
  </p:notesMasterIdLst>
  <p:sldIdLst>
    <p:sldId id="286" r:id="rId3"/>
    <p:sldId id="256" r:id="rId4"/>
    <p:sldId id="257" r:id="rId5"/>
    <p:sldId id="258" r:id="rId6"/>
    <p:sldId id="259" r:id="rId7"/>
    <p:sldId id="287" r:id="rId8"/>
    <p:sldId id="260" r:id="rId9"/>
    <p:sldId id="261" r:id="rId10"/>
    <p:sldId id="262" r:id="rId11"/>
    <p:sldId id="290" r:id="rId12"/>
    <p:sldId id="263" r:id="rId13"/>
    <p:sldId id="288" r:id="rId14"/>
    <p:sldId id="266" r:id="rId15"/>
    <p:sldId id="265" r:id="rId16"/>
    <p:sldId id="264" r:id="rId17"/>
    <p:sldId id="283" r:id="rId18"/>
    <p:sldId id="267" r:id="rId19"/>
    <p:sldId id="268" r:id="rId20"/>
    <p:sldId id="269" r:id="rId21"/>
    <p:sldId id="289" r:id="rId22"/>
    <p:sldId id="270" r:id="rId23"/>
    <p:sldId id="271" r:id="rId24"/>
    <p:sldId id="273" r:id="rId25"/>
    <p:sldId id="272" r:id="rId26"/>
    <p:sldId id="274" r:id="rId27"/>
    <p:sldId id="275" r:id="rId28"/>
    <p:sldId id="276" r:id="rId29"/>
    <p:sldId id="284" r:id="rId30"/>
    <p:sldId id="277" r:id="rId31"/>
    <p:sldId id="278" r:id="rId32"/>
    <p:sldId id="279" r:id="rId33"/>
    <p:sldId id="280" r:id="rId34"/>
    <p:sldId id="281" r:id="rId35"/>
    <p:sldId id="282" r:id="rId36"/>
    <p:sldId id="285" r:id="rId37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74" autoAdjust="0"/>
  </p:normalViewPr>
  <p:slideViewPr>
    <p:cSldViewPr snapToGrid="0">
      <p:cViewPr varScale="1">
        <p:scale>
          <a:sx n="66" d="100"/>
          <a:sy n="66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A24ED2-50C4-40D4-B67F-1B0B7220A67C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63F642A2-88C5-4B5C-B8BC-48E26C560507}">
      <dgm:prSet/>
      <dgm:spPr/>
      <dgm:t>
        <a:bodyPr/>
        <a:lstStyle/>
        <a:p>
          <a:r>
            <a:rPr lang="ru-RU" dirty="0" smtClean="0"/>
            <a:t>зачіпають соціально-економічні, політичні, особисті та інші права, свободи й законні інтереси громадян</a:t>
          </a:r>
          <a:endParaRPr lang="ru-RU" dirty="0"/>
        </a:p>
      </dgm:t>
    </dgm:pt>
    <dgm:pt modelId="{C2E57BAA-2FCD-4870-B62A-EC76D641C847}" type="parTrans" cxnId="{46F7A4C1-9A16-4177-95E2-B5C44DEADF72}">
      <dgm:prSet/>
      <dgm:spPr/>
      <dgm:t>
        <a:bodyPr/>
        <a:lstStyle/>
        <a:p>
          <a:endParaRPr lang="ru-RU"/>
        </a:p>
      </dgm:t>
    </dgm:pt>
    <dgm:pt modelId="{516F50FC-5DA3-451E-B79E-5A3BEA540ABA}" type="sibTrans" cxnId="{46F7A4C1-9A16-4177-95E2-B5C44DEADF72}">
      <dgm:prSet/>
      <dgm:spPr/>
      <dgm:t>
        <a:bodyPr/>
        <a:lstStyle/>
        <a:p>
          <a:endParaRPr lang="ru-RU"/>
        </a:p>
      </dgm:t>
    </dgm:pt>
    <dgm:pt modelId="{03D23A60-85D4-46A3-A752-D5E87F757ACC}">
      <dgm:prSet/>
      <dgm:spPr/>
      <dgm:t>
        <a:bodyPr/>
        <a:lstStyle/>
        <a:p>
          <a:r>
            <a:rPr lang="ru-RU" dirty="0" smtClean="0"/>
            <a:t>мають міжвідомчий характер, тобто є обов'язковими для інших міністерств, органів виконавчої влади, а також органів місцевого самоврядування, підприємств, установ і організацій, що не входять до сфери управління органу, який видав нормативно-</a:t>
          </a:r>
          <a:r>
            <a:rPr lang="ru-RU" dirty="0" err="1" smtClean="0"/>
            <a:t>правовий</a:t>
          </a:r>
          <a:r>
            <a:rPr lang="ru-RU" dirty="0" smtClean="0"/>
            <a:t> акт</a:t>
          </a:r>
          <a:endParaRPr lang="ru-RU" dirty="0"/>
        </a:p>
      </dgm:t>
    </dgm:pt>
    <dgm:pt modelId="{DBE34867-86A7-4D81-B1E4-F41601DA6C40}" type="parTrans" cxnId="{E6F88022-7105-4465-AC42-A1BE62076769}">
      <dgm:prSet/>
      <dgm:spPr/>
      <dgm:t>
        <a:bodyPr/>
        <a:lstStyle/>
        <a:p>
          <a:endParaRPr lang="ru-RU"/>
        </a:p>
      </dgm:t>
    </dgm:pt>
    <dgm:pt modelId="{070C8412-7BE9-46F7-9FCA-E66D3110288D}" type="sibTrans" cxnId="{E6F88022-7105-4465-AC42-A1BE62076769}">
      <dgm:prSet/>
      <dgm:spPr/>
      <dgm:t>
        <a:bodyPr/>
        <a:lstStyle/>
        <a:p>
          <a:endParaRPr lang="ru-RU"/>
        </a:p>
      </dgm:t>
    </dgm:pt>
    <dgm:pt modelId="{C902D71F-96DA-4467-9E18-D976BA1036EE}" type="pres">
      <dgm:prSet presAssocID="{23A24ED2-50C4-40D4-B67F-1B0B7220A67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44F214-1875-466F-A24E-16CBF365DBDA}" type="pres">
      <dgm:prSet presAssocID="{63F642A2-88C5-4B5C-B8BC-48E26C56050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F42E8D-B232-47F4-AEEF-B14D38810B90}" type="pres">
      <dgm:prSet presAssocID="{516F50FC-5DA3-451E-B79E-5A3BEA540ABA}" presName="spacer" presStyleCnt="0"/>
      <dgm:spPr/>
    </dgm:pt>
    <dgm:pt modelId="{3B13AA72-0110-4E14-938E-A898BA712698}" type="pres">
      <dgm:prSet presAssocID="{03D23A60-85D4-46A3-A752-D5E87F757ACC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EDA9B6-340F-41EB-BF27-C8A2CCAB0A28}" type="presOf" srcId="{23A24ED2-50C4-40D4-B67F-1B0B7220A67C}" destId="{C902D71F-96DA-4467-9E18-D976BA1036EE}" srcOrd="0" destOrd="0" presId="urn:microsoft.com/office/officeart/2005/8/layout/vList2"/>
    <dgm:cxn modelId="{A7A60C8F-3E6A-4CBC-A832-014FE6AE2F9C}" type="presOf" srcId="{03D23A60-85D4-46A3-A752-D5E87F757ACC}" destId="{3B13AA72-0110-4E14-938E-A898BA712698}" srcOrd="0" destOrd="0" presId="urn:microsoft.com/office/officeart/2005/8/layout/vList2"/>
    <dgm:cxn modelId="{89D0619C-FC1F-45C7-B7F5-CE14F8438B49}" type="presOf" srcId="{63F642A2-88C5-4B5C-B8BC-48E26C560507}" destId="{3744F214-1875-466F-A24E-16CBF365DBDA}" srcOrd="0" destOrd="0" presId="urn:microsoft.com/office/officeart/2005/8/layout/vList2"/>
    <dgm:cxn modelId="{E6F88022-7105-4465-AC42-A1BE62076769}" srcId="{23A24ED2-50C4-40D4-B67F-1B0B7220A67C}" destId="{03D23A60-85D4-46A3-A752-D5E87F757ACC}" srcOrd="1" destOrd="0" parTransId="{DBE34867-86A7-4D81-B1E4-F41601DA6C40}" sibTransId="{070C8412-7BE9-46F7-9FCA-E66D3110288D}"/>
    <dgm:cxn modelId="{46F7A4C1-9A16-4177-95E2-B5C44DEADF72}" srcId="{23A24ED2-50C4-40D4-B67F-1B0B7220A67C}" destId="{63F642A2-88C5-4B5C-B8BC-48E26C560507}" srcOrd="0" destOrd="0" parTransId="{C2E57BAA-2FCD-4870-B62A-EC76D641C847}" sibTransId="{516F50FC-5DA3-451E-B79E-5A3BEA540ABA}"/>
    <dgm:cxn modelId="{1052BF2E-0284-4FFB-B386-7D2B20E9A28E}" type="presParOf" srcId="{C902D71F-96DA-4467-9E18-D976BA1036EE}" destId="{3744F214-1875-466F-A24E-16CBF365DBDA}" srcOrd="0" destOrd="0" presId="urn:microsoft.com/office/officeart/2005/8/layout/vList2"/>
    <dgm:cxn modelId="{85C70F08-45CC-4728-A298-75E15A3FBDAB}" type="presParOf" srcId="{C902D71F-96DA-4467-9E18-D976BA1036EE}" destId="{E2F42E8D-B232-47F4-AEEF-B14D38810B90}" srcOrd="1" destOrd="0" presId="urn:microsoft.com/office/officeart/2005/8/layout/vList2"/>
    <dgm:cxn modelId="{0E44390D-749D-4AE0-AAB7-03D2A147C39C}" type="presParOf" srcId="{C902D71F-96DA-4467-9E18-D976BA1036EE}" destId="{3B13AA72-0110-4E14-938E-A898BA71269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44F214-1875-466F-A24E-16CBF365DBDA}">
      <dsp:nvSpPr>
        <dsp:cNvPr id="0" name=""/>
        <dsp:cNvSpPr/>
      </dsp:nvSpPr>
      <dsp:spPr>
        <a:xfrm>
          <a:off x="0" y="444281"/>
          <a:ext cx="12192000" cy="191316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зачіпають соціально-економічні, політичні, особисті та інші права, свободи й законні інтереси громадян</a:t>
          </a:r>
          <a:endParaRPr lang="ru-RU" sz="2700" kern="1200" dirty="0"/>
        </a:p>
      </dsp:txBody>
      <dsp:txXfrm>
        <a:off x="93393" y="537674"/>
        <a:ext cx="12005214" cy="1726383"/>
      </dsp:txXfrm>
    </dsp:sp>
    <dsp:sp modelId="{3B13AA72-0110-4E14-938E-A898BA712698}">
      <dsp:nvSpPr>
        <dsp:cNvPr id="0" name=""/>
        <dsp:cNvSpPr/>
      </dsp:nvSpPr>
      <dsp:spPr>
        <a:xfrm>
          <a:off x="0" y="2435211"/>
          <a:ext cx="12192000" cy="191316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мають міжвідомчий характер, тобто є обов'язковими для інших міністерств, органів виконавчої влади, а також органів місцевого самоврядування, підприємств, установ і організацій, що не входять до сфери управління органу, який видав нормативно-</a:t>
          </a:r>
          <a:r>
            <a:rPr lang="ru-RU" sz="2700" kern="1200" dirty="0" err="1" smtClean="0"/>
            <a:t>правовий</a:t>
          </a:r>
          <a:r>
            <a:rPr lang="ru-RU" sz="2700" kern="1200" dirty="0" smtClean="0"/>
            <a:t> акт</a:t>
          </a:r>
          <a:endParaRPr lang="ru-RU" sz="2700" kern="1200" dirty="0"/>
        </a:p>
      </dsp:txBody>
      <dsp:txXfrm>
        <a:off x="93393" y="2528604"/>
        <a:ext cx="12005214" cy="17263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E9F3EF-0201-41D6-AEB0-9D8F164FAA52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A8A9A6-8AC2-46FF-B440-7682EB73F0C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4941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A8A9A6-8AC2-46FF-B440-7682EB73F0C2}" type="slidenum">
              <a:rPr lang="uk-UA" smtClean="0"/>
              <a:t>2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36596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A9A6-8AC2-46FF-B440-7682EB73F0C2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3550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16144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69531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24696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274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229107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559724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54783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857592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782293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429433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84606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60695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634496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276967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358560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350266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167767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370236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66513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190395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16287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uk-UA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6035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81373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95387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45943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76649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07967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16267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34054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17" r:id="rId1"/>
    <p:sldLayoutId id="2147484418" r:id="rId2"/>
    <p:sldLayoutId id="2147484419" r:id="rId3"/>
    <p:sldLayoutId id="2147484420" r:id="rId4"/>
    <p:sldLayoutId id="2147484421" r:id="rId5"/>
    <p:sldLayoutId id="2147484422" r:id="rId6"/>
    <p:sldLayoutId id="2147484423" r:id="rId7"/>
    <p:sldLayoutId id="2147484424" r:id="rId8"/>
    <p:sldLayoutId id="2147484425" r:id="rId9"/>
    <p:sldLayoutId id="2147484426" r:id="rId10"/>
    <p:sldLayoutId id="214748442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538DE45-4269-46F2-B4E6-718AD281F420}" type="datetimeFigureOut">
              <a:rPr lang="uk-UA" smtClean="0"/>
              <a:t>30.03.2017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74C71D2-7ECA-4BA9-AE68-7295DAAD50D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776829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501" r:id="rId1"/>
    <p:sldLayoutId id="2147484502" r:id="rId2"/>
    <p:sldLayoutId id="2147484503" r:id="rId3"/>
    <p:sldLayoutId id="2147484504" r:id="rId4"/>
    <p:sldLayoutId id="2147484505" r:id="rId5"/>
    <p:sldLayoutId id="2147484506" r:id="rId6"/>
    <p:sldLayoutId id="2147484507" r:id="rId7"/>
    <p:sldLayoutId id="2147484508" r:id="rId8"/>
    <p:sldLayoutId id="2147484509" r:id="rId9"/>
    <p:sldLayoutId id="2147484510" r:id="rId10"/>
    <p:sldLayoutId id="2147484511" r:id="rId11"/>
    <p:sldLayoutId id="2147484512" r:id="rId12"/>
    <p:sldLayoutId id="2147484513" r:id="rId13"/>
    <p:sldLayoutId id="2147484514" r:id="rId14"/>
    <p:sldLayoutId id="2147484515" r:id="rId15"/>
    <p:sldLayoutId id="2147484516" r:id="rId16"/>
    <p:sldLayoutId id="214748451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search.ligazakon.ua/l_doc2.nsf/link1/T113720.html" TargetMode="Externa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pPr algn="ctr"/>
            <a:r>
              <a:rPr lang="ru-RU" sz="7200" b="1" cap="none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ГОЛОВНЕ ТЕРИТОРІАЛЬНЕ УПРАВЛІННЯ ЮСТИЦІЇ У ДОНЕЦЬКІЙ ОБЛАСТІ </a:t>
            </a:r>
            <a:r>
              <a:rPr lang="ru-RU" sz="7200" b="1" cap="none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7200" b="1" cap="none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5400" b="1" cap="none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5400" b="1" cap="none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</a:br>
            <a:r>
              <a:rPr lang="en-US" sz="5400" b="1" cap="none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justice-dn.gov.ua</a:t>
            </a:r>
            <a:r>
              <a:rPr lang="ru-RU" dirty="0"/>
              <a:t/>
            </a:r>
            <a:br>
              <a:rPr lang="ru-RU" dirty="0"/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4736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Зміни</a:t>
            </a:r>
            <a:r>
              <a:rPr lang="uk-UA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до зареєстрованих нормативно-правових актів незалежно від того, містять вони правові норми чи ні, а також акти про </a:t>
            </a:r>
            <a:r>
              <a:rPr lang="uk-UA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втрату чинності </a:t>
            </a:r>
            <a:r>
              <a:rPr lang="uk-UA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зареєстрованих нормативно-правових актів </a:t>
            </a:r>
            <a:r>
              <a:rPr lang="uk-UA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підлягають державній реєстрації </a:t>
            </a:r>
            <a:r>
              <a:rPr lang="uk-UA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 установленому законодавством порядку.</a:t>
            </a:r>
            <a:endParaRPr lang="uk-UA" sz="32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796639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7999"/>
          </a:xfrm>
        </p:spPr>
        <p:txBody>
          <a:bodyPr>
            <a:normAutofit/>
          </a:bodyPr>
          <a:lstStyle/>
          <a:p>
            <a:pPr algn="ctr"/>
            <a:r>
              <a:rPr lang="uk-UA" sz="6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На державну реєстрацію не подаються акти</a:t>
            </a:r>
            <a:r>
              <a:rPr lang="ru-RU" sz="6000" dirty="0" smtClean="0"/>
              <a:t>:</a:t>
            </a:r>
            <a:endParaRPr lang="uk-UA" sz="6000" dirty="0"/>
          </a:p>
        </p:txBody>
      </p:sp>
    </p:spTree>
    <p:extLst>
      <p:ext uri="{BB962C8B-B14F-4D97-AF65-F5344CB8AC3E}">
        <p14:creationId xmlns:p14="http://schemas.microsoft.com/office/powerpoint/2010/main" val="3633719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42108"/>
            <a:ext cx="12192000" cy="5915891"/>
          </a:xfrm>
        </p:spPr>
        <p:txBody>
          <a:bodyPr>
            <a:normAutofit fontScale="92500" lnSpcReduction="10000"/>
          </a:bodyPr>
          <a:lstStyle/>
          <a:p>
            <a:pPr lvl="0" algn="just">
              <a:buFont typeface="Wingdings" panose="05000000000000000000" pitchFamily="2" charset="2"/>
              <a:buChar char="v"/>
            </a:pPr>
            <a:r>
              <a:rPr lang="uk-UA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а</a:t>
            </a:r>
            <a:r>
              <a:rPr lang="uk-UA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) персонального характеру (про склад комісій, призначення на посаду і звільнення з неї, заохочення працівників тощо</a:t>
            </a:r>
            <a:r>
              <a:rPr lang="uk-UA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);</a:t>
            </a:r>
          </a:p>
          <a:p>
            <a:pPr lvl="0" algn="just">
              <a:buFont typeface="Wingdings" panose="05000000000000000000" pitchFamily="2" charset="2"/>
              <a:buChar char="v"/>
            </a:pPr>
            <a:r>
              <a:rPr lang="uk-UA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б) дія яких вичерпується одноразовим застосуванням, крім актів про затвердження положень, інструкцій та інших, що містять правові норми</a:t>
            </a:r>
            <a:r>
              <a:rPr lang="uk-UA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;</a:t>
            </a:r>
          </a:p>
          <a:p>
            <a:pPr lvl="0" algn="just">
              <a:buFont typeface="Wingdings" panose="05000000000000000000" pitchFamily="2" charset="2"/>
              <a:buChar char="v"/>
            </a:pPr>
            <a:r>
              <a:rPr lang="uk-UA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в) </a:t>
            </a:r>
            <a:r>
              <a:rPr lang="uk-UA" sz="2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оперативно</a:t>
            </a:r>
            <a:r>
              <a:rPr lang="uk-UA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-розпорядчого характеру (разові доручення);</a:t>
            </a:r>
          </a:p>
          <a:p>
            <a:pPr lvl="0" algn="just">
              <a:buFont typeface="Wingdings" panose="05000000000000000000" pitchFamily="2" charset="2"/>
              <a:buChar char="v"/>
            </a:pPr>
            <a:r>
              <a:rPr lang="uk-UA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г) якими доводяться до відома підприємств, установ і організацій рішення </a:t>
            </a:r>
            <a:r>
              <a:rPr lang="uk-UA" sz="2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вищестоящих</a:t>
            </a:r>
            <a:r>
              <a:rPr lang="uk-UA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органів</a:t>
            </a:r>
          </a:p>
          <a:p>
            <a:pPr lvl="0" algn="just">
              <a:buFont typeface="Wingdings" panose="05000000000000000000" pitchFamily="2" charset="2"/>
              <a:buChar char="v"/>
            </a:pPr>
            <a:r>
              <a:rPr lang="uk-UA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д) спрямовані на організацію виконання рішень </a:t>
            </a:r>
            <a:r>
              <a:rPr lang="uk-UA" sz="2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вищестоящих</a:t>
            </a:r>
            <a:r>
              <a:rPr lang="uk-UA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органів і власних рішень міністерств, інших органів виконавчої влади, що не мають нових правових норм;</a:t>
            </a:r>
          </a:p>
          <a:p>
            <a:pPr lvl="0" algn="just">
              <a:buFont typeface="Wingdings" panose="05000000000000000000" pitchFamily="2" charset="2"/>
              <a:buChar char="v"/>
            </a:pPr>
            <a:r>
              <a:rPr lang="ru-RU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е</a:t>
            </a:r>
            <a:r>
              <a:rPr lang="ru-RU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) </a:t>
            </a:r>
            <a:r>
              <a:rPr lang="uk-UA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рекомендаційного, роз'яснювального та інформаційного характеру (методичні рекомендації, роз'яснення, у тому числі податкові, тощо), нормативно-технічні документи (національні та регіональні стандарти, технічні умови, будівельні норми і правила, тарифно-кваліфікаційні довідники, кодекси усталеної практики, форми звітності, у тому числі щодо державних статистичних спостережень, адміністративних даних та інші).</a:t>
            </a:r>
          </a:p>
          <a:p>
            <a:pPr lvl="0" algn="just"/>
            <a:endParaRPr lang="ru-RU" dirty="0"/>
          </a:p>
          <a:p>
            <a:pPr lvl="0" algn="just"/>
            <a:endParaRPr lang="uk-UA" dirty="0" smtClean="0"/>
          </a:p>
          <a:p>
            <a:pPr lvl="0" algn="just"/>
            <a:endParaRPr lang="uk-UA" dirty="0"/>
          </a:p>
          <a:p>
            <a:pPr algn="ctr"/>
            <a:endParaRPr lang="uk-U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8312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Нормативно-правові акти подаються на державну реєстрацію суб’єктами нормотворення </a:t>
            </a:r>
          </a:p>
          <a:p>
            <a:pPr marL="0" indent="0">
              <a:buNone/>
            </a:pPr>
            <a:r>
              <a:rPr lang="uk-UA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протягом п’яти робочих днів </a:t>
            </a:r>
          </a:p>
          <a:p>
            <a:pPr marL="0" indent="0">
              <a:buNone/>
            </a:pPr>
            <a:r>
              <a:rPr lang="uk-UA" sz="4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після їх прийняття.</a:t>
            </a:r>
            <a:endParaRPr lang="uk-UA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970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Подаються нормативно-правові акти до Головного територіального управління юстиції у Донецькій області за адресом: </a:t>
            </a:r>
          </a:p>
          <a:p>
            <a:pPr marL="0" indent="0" algn="just">
              <a:buNone/>
            </a:pPr>
            <a:r>
              <a:rPr lang="uk-UA" sz="4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84301, м. Краматорськ, вул. Ярослава Мудрого </a:t>
            </a:r>
            <a:r>
              <a:rPr lang="uk-UA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(колишня назва – вул. ХІХ Партз’їзду), </a:t>
            </a:r>
            <a:r>
              <a:rPr lang="uk-UA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39/3</a:t>
            </a:r>
          </a:p>
          <a:p>
            <a:pPr marL="0" indent="0" algn="just">
              <a:buNone/>
            </a:pPr>
            <a:r>
              <a:rPr lang="ru-RU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Телефон: 06264-3-10-13</a:t>
            </a:r>
            <a:endParaRPr lang="uk-UA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593176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3200" b="1" dirty="0" smtClean="0">
                <a:ln w="10160">
                  <a:solidFill>
                    <a:schemeClr val="accent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Державна реєстрація нормативно-правового акта проводиться протягом </a:t>
            </a:r>
            <a:r>
              <a:rPr lang="uk-UA" sz="3200" b="1" i="1" u="sng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15 робочих днів з дня, наступного після надходження</a:t>
            </a:r>
            <a:r>
              <a:rPr lang="uk-UA" sz="3200" b="1" i="1" u="sng" dirty="0" smtClean="0">
                <a:ln w="10160">
                  <a:solidFill>
                    <a:schemeClr val="accent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uk-UA" sz="3200" b="1" dirty="0" smtClean="0">
                <a:ln w="10160">
                  <a:solidFill>
                    <a:schemeClr val="accent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його до органу державної реєстрації.</a:t>
            </a:r>
          </a:p>
          <a:p>
            <a:pPr marL="0" indent="0" algn="just">
              <a:buNone/>
            </a:pPr>
            <a:r>
              <a:rPr lang="uk-UA" sz="3200" b="1" dirty="0" smtClean="0">
                <a:ln w="10160">
                  <a:solidFill>
                    <a:schemeClr val="accent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 разі потреби (необхідність проведення аналізу нормативно-правового акта із залученням експертів, вивчення значної кількості актів чинного законодавства тощо) ці терміни можуть бути продовжені керівником органу державної реєстрації, але не більш як </a:t>
            </a:r>
            <a:r>
              <a:rPr lang="uk-UA" sz="3200" b="1" i="1" u="sng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на 10 робочих днів</a:t>
            </a:r>
            <a:r>
              <a:rPr lang="uk-UA" sz="3200" b="1" dirty="0" smtClean="0">
                <a:ln w="10160">
                  <a:solidFill>
                    <a:schemeClr val="accent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про що повідомляється орган, який надіслав нормативно-правовий акт на державну реєстрацію.</a:t>
            </a: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7673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526" y="3465198"/>
            <a:ext cx="5098473" cy="339280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pPr marL="0" indent="0" algn="just">
              <a:buNone/>
            </a:pPr>
            <a:r>
              <a:rPr lang="uk-UA" sz="3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Мін'юст та його управління на місцях мають право залучати вчених, спеціалістів органів виконавчої влади, підприємств, установ та організацій (за погодженням з їх керівниками) для проведення аналізу нормативно-правового акта, поданого на державну реєстрацію.</a:t>
            </a:r>
          </a:p>
          <a:p>
            <a:pPr marL="0" indent="0" algn="just">
              <a:buNone/>
            </a:pPr>
            <a:endParaRPr lang="uk-UA" sz="40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48994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pPr marL="0" indent="0" algn="just">
              <a:buNone/>
            </a:pPr>
            <a:r>
              <a:rPr lang="uk-UA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Нормативно-правові акти подаються на державну реєстрацію разом із супровідним листом, у якому вказуються </a:t>
            </a:r>
            <a:r>
              <a:rPr lang="uk-UA" sz="2800" b="1" u="sng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прізвище уповноваженого працівника суб’єкта нормотворення та номер його телефону.</a:t>
            </a:r>
          </a:p>
          <a:p>
            <a:pPr marL="0" indent="0" algn="just">
              <a:buNone/>
            </a:pPr>
            <a:r>
              <a:rPr lang="uk-UA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У разі якщо нормативно-правовий акт подається на державну реєстрацію повторно, а також якщо він прийнятий замість акта, у державній реєстрації якого відмовлено, у супровідному листі необхідно вказати </a:t>
            </a:r>
            <a:r>
              <a:rPr lang="uk-UA" sz="2800" b="1" u="sng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дату і номер листа Головного управління про повернення нормативно-правового акта без державної реєстрації для доопрацювання або відмову в державній реєстрації.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46121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Разом з нормативно-правовим актом до Головного управління подаються </a:t>
            </a:r>
            <a:r>
              <a:rPr lang="uk-UA" sz="2400" b="1" i="1" u="sng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відомості про внутрішнє погодження нормативно-правового акта</a:t>
            </a:r>
            <a:r>
              <a:rPr lang="uk-UA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, у тому числі </a:t>
            </a:r>
            <a:r>
              <a:rPr lang="uk-UA" sz="2400" b="1" i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позицію юридичної служби </a:t>
            </a:r>
            <a:r>
              <a:rPr lang="uk-UA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щодо подання цього акта до Головного управління для державної реєстрації.</a:t>
            </a:r>
          </a:p>
          <a:p>
            <a:pPr marL="0" indent="0" algn="just">
              <a:buNone/>
            </a:pPr>
            <a:r>
              <a:rPr lang="uk-UA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Внутрішнє </a:t>
            </a:r>
            <a:r>
              <a:rPr lang="uk-UA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погодження оформляється візуванням проекту документа посадовими особами суб’єкта нормотворення, які відповідно до їх компетенції займаються питаннями, порушеними в нормативно-правовому акті. </a:t>
            </a:r>
            <a:endParaRPr lang="uk-UA" sz="24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marL="0" indent="0" algn="just">
              <a:buNone/>
            </a:pPr>
            <a:r>
              <a:rPr lang="uk-UA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Віза </a:t>
            </a:r>
            <a:r>
              <a:rPr lang="uk-UA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включає: </a:t>
            </a:r>
            <a:r>
              <a:rPr lang="uk-UA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особистий підпис, ініціали (ініціал імені) і прізвище особи, яка візує документ, дату візування із зазначенням у разі потреби найменування посади цієї особи</a:t>
            </a:r>
            <a:r>
              <a:rPr lang="uk-UA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. Віза проставляється як на лицьовому, так і на зворотному боці останнього аркуша нормативно-правового акта, якщо місця для візування на лицьовому боці останнього аркуша документа недостатньо.</a:t>
            </a:r>
            <a:endParaRPr lang="uk-UA" sz="24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6742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"/>
            <a:ext cx="12192000" cy="6858000"/>
          </a:xfrm>
        </p:spPr>
        <p:txBody>
          <a:bodyPr/>
          <a:lstStyle/>
          <a:p>
            <a:pPr marL="0" indent="0" algn="just">
              <a:buNone/>
            </a:pPr>
            <a:r>
              <a:rPr lang="uk-UA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Нормативно-правові акти подаються на державну реєстрацію</a:t>
            </a:r>
            <a:r>
              <a:rPr lang="uk-UA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у трьох примірниках:</a:t>
            </a:r>
            <a:r>
              <a:rPr lang="uk-UA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оригінал та дві завірені в установленому законодавством порядку копії розпорядчого документа (наказу, розпорядження, рішення, постанови), а також затверджених ним правил, положення, інструкції, порядку тощо і додатків до них.</a:t>
            </a:r>
          </a:p>
          <a:p>
            <a:pPr marL="0" indent="0" algn="just">
              <a:buNone/>
            </a:pPr>
            <a:endParaRPr lang="uk-UA" sz="24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marL="0" lvl="0" indent="0" algn="just">
              <a:buClr>
                <a:prstClr val="white"/>
              </a:buClr>
              <a:buNone/>
            </a:pPr>
            <a:r>
              <a:rPr lang="uk-UA" sz="2400" b="1" spc="50" dirty="0">
                <a:ln w="9525" cmpd="sng">
                  <a:solidFill>
                    <a:srgbClr val="052F6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052F61">
                      <a:alpha val="40000"/>
                    </a:srgbClr>
                  </a:glow>
                </a:effectLst>
              </a:rPr>
              <a:t>Копії розпорядчого документа, нормативно-правового акта, затвердженого розпорядчим документом, додатків до розпорядчого документа та до нормативно-правового акта, затверджених розпорядчим документом, повинні бути</a:t>
            </a:r>
            <a:r>
              <a:rPr lang="uk-UA" sz="2400" b="1" dirty="0">
                <a:ln w="9525">
                  <a:solidFill>
                    <a:prstClr val="black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black">
                      <a:lumMod val="50000"/>
                    </a:prstClr>
                  </a:outerShdw>
                </a:effectLst>
              </a:rPr>
              <a:t>:</a:t>
            </a:r>
          </a:p>
          <a:p>
            <a:pPr marL="0" lvl="0" indent="0" algn="just">
              <a:buClr>
                <a:prstClr val="white"/>
              </a:buClr>
              <a:buNone/>
            </a:pPr>
            <a:r>
              <a:rPr lang="uk-UA" sz="2400" b="1" dirty="0">
                <a:ln w="9525">
                  <a:solidFill>
                    <a:prstClr val="black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black">
                      <a:lumMod val="50000"/>
                    </a:prstClr>
                  </a:outerShdw>
                </a:effectLst>
              </a:rPr>
              <a:t>чіткими для прочитання;</a:t>
            </a:r>
          </a:p>
          <a:p>
            <a:pPr marL="0" lvl="0" indent="0" algn="just">
              <a:buClr>
                <a:prstClr val="white"/>
              </a:buClr>
              <a:buNone/>
            </a:pPr>
            <a:r>
              <a:rPr lang="uk-UA" sz="2400" b="1" dirty="0">
                <a:ln w="9525">
                  <a:solidFill>
                    <a:prstClr val="black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black">
                      <a:lumMod val="50000"/>
                    </a:prstClr>
                  </a:outerShdw>
                </a:effectLst>
              </a:rPr>
              <a:t>завірені в порядку, установленому Типовою інструкцією.</a:t>
            </a:r>
          </a:p>
          <a:p>
            <a:pPr marL="0" indent="0" algn="just">
              <a:buNone/>
            </a:pPr>
            <a:endParaRPr lang="uk-UA" sz="32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44255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564" y="692726"/>
            <a:ext cx="12150436" cy="6165273"/>
          </a:xfrm>
        </p:spPr>
        <p:txBody>
          <a:bodyPr>
            <a:normAutofit fontScale="90000"/>
          </a:bodyPr>
          <a:lstStyle/>
          <a:p>
            <a:pPr algn="ctr"/>
            <a:r>
              <a:rPr lang="uk-UA" sz="7300" b="1" cap="none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ДЕРЖАВНА </a:t>
            </a:r>
            <a:br>
              <a:rPr lang="uk-UA" sz="7300" b="1" cap="none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7300" b="1" cap="none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РЕЄСТРАЦІЯ </a:t>
            </a:r>
            <a:br>
              <a:rPr lang="uk-UA" sz="7300" b="1" cap="none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7300" b="1" cap="none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НОРМАТИВНО-ПРАВОВИХ АКТІВ</a:t>
            </a:r>
            <a:r>
              <a:rPr lang="uk-UA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8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1873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9619">
        <p15:prstTrans prst="drape"/>
      </p:transition>
    </mc:Choice>
    <mc:Fallback xmlns="">
      <p:transition spd="slow" advTm="961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011382"/>
          </a:xfrm>
        </p:spPr>
        <p:txBody>
          <a:bodyPr/>
          <a:lstStyle/>
          <a:p>
            <a:pPr algn="ctr"/>
            <a:r>
              <a:rPr lang="uk-UA" dirty="0" smtClean="0"/>
              <a:t>Вимоги до нормативно-правових актів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11383"/>
            <a:ext cx="12192000" cy="5846617"/>
          </a:xfrm>
        </p:spPr>
        <p:txBody>
          <a:bodyPr/>
          <a:lstStyle/>
          <a:p>
            <a:pPr marL="0" indent="0" algn="just">
              <a:buNone/>
            </a:pPr>
            <a:r>
              <a:rPr lang="uk-UA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1) текст має бути розміщений через </a:t>
            </a:r>
            <a:r>
              <a:rPr lang="uk-UA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півтора міжрядкових інтервали</a:t>
            </a:r>
            <a:r>
              <a:rPr lang="uk-UA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; </a:t>
            </a:r>
          </a:p>
          <a:p>
            <a:pPr marL="0" indent="0" algn="just">
              <a:buNone/>
            </a:pPr>
            <a:r>
              <a:rPr lang="uk-UA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2</a:t>
            </a:r>
            <a:r>
              <a:rPr lang="uk-UA" sz="32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) </a:t>
            </a:r>
            <a:r>
              <a:rPr lang="uk-UA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гарнітура </a:t>
            </a:r>
            <a:r>
              <a:rPr lang="en-US" sz="32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Times New </a:t>
            </a:r>
            <a:r>
              <a:rPr lang="en-US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Roman</a:t>
            </a:r>
            <a:r>
              <a:rPr lang="uk-UA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;</a:t>
            </a:r>
          </a:p>
          <a:p>
            <a:pPr marL="0" indent="0" algn="just">
              <a:buNone/>
            </a:pPr>
            <a:r>
              <a:rPr lang="uk-UA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3) шрифт розміром 14 друкарських пунктів;</a:t>
            </a:r>
          </a:p>
          <a:p>
            <a:pPr marL="0" indent="0" algn="just">
              <a:buNone/>
            </a:pPr>
            <a:r>
              <a:rPr lang="uk-UA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4) поля (сантиметри): </a:t>
            </a:r>
            <a:r>
              <a:rPr lang="ru-RU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3</a:t>
            </a:r>
            <a:r>
              <a:rPr lang="uk-UA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- ліве; 1 - праве; 2 - верхнє та нижнє;</a:t>
            </a:r>
          </a:p>
          <a:p>
            <a:pPr marL="0" indent="0" algn="just">
              <a:buNone/>
            </a:pPr>
            <a:r>
              <a:rPr lang="uk-UA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5) відступ від межі лівого поля документа для </a:t>
            </a:r>
            <a:r>
              <a:rPr lang="uk-UA" sz="32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абзаців у </a:t>
            </a:r>
            <a:r>
              <a:rPr lang="uk-UA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тексті</a:t>
            </a:r>
            <a:r>
              <a:rPr lang="uk-UA" sz="32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uk-UA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– 1,25 см.</a:t>
            </a:r>
          </a:p>
          <a:p>
            <a:pPr marL="0" indent="0" algn="just">
              <a:buNone/>
            </a:pPr>
            <a:endParaRPr lang="uk-UA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265450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32113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Разом з нормативно-правовим актом та супровідним листом до нього подаються: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32115"/>
            <a:ext cx="12192000" cy="5725886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uk-UA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1) </a:t>
            </a:r>
            <a:r>
              <a:rPr lang="uk-UA" sz="35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пояснювальна </a:t>
            </a:r>
            <a:r>
              <a:rPr lang="uk-UA" sz="35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записка </a:t>
            </a:r>
            <a:r>
              <a:rPr lang="uk-UA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за формою, наведеною у додатку 4 до Регламенту Кабінету Міністрів України, затвердженого постановою Кабінету Міністрів України від 18 липня 2007 року № 950 (у редакції постанови Кабінету Міністрів України від 09 листопада 2011 року № 1156</a:t>
            </a:r>
            <a:r>
              <a:rPr lang="uk-UA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);</a:t>
            </a:r>
          </a:p>
          <a:p>
            <a:pPr marL="0" indent="0" algn="just">
              <a:buNone/>
            </a:pPr>
            <a:r>
              <a:rPr lang="uk-UA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2) завірена в установленому законодавством порядку копія </a:t>
            </a:r>
            <a:r>
              <a:rPr lang="uk-UA" sz="35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висновку юридичної служби </a:t>
            </a:r>
            <a:r>
              <a:rPr lang="uk-UA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суб’єкта нормотворення, складеного </a:t>
            </a:r>
            <a:r>
              <a:rPr lang="uk-UA" sz="35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за результатами проведеної юридичної експертизи проекту </a:t>
            </a:r>
            <a:r>
              <a:rPr lang="uk-UA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нормативно-правового акта, за формою, затвердженою наказом Міністерства юстиції України від 06 липня 2011 року № 1805/5 «Про затвердження форми висновку юридичної служби міністерства, іншого центрального органу виконавчої влади та його територіальних органів, місцевих державних адміністрацій за результатами проведення юридичної експертизи проекту нормативно-правового акта», зареєстрованим у Міністерстві юстиції України 07 липня    2011 року за № 826/19564;</a:t>
            </a:r>
            <a:endParaRPr lang="uk-UA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376822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-1"/>
            <a:ext cx="12192000" cy="36298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2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3) </a:t>
            </a:r>
            <a:r>
              <a:rPr lang="uk-UA" sz="2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відомості про чинні нормативно-правові акти </a:t>
            </a:r>
            <a:r>
              <a:rPr lang="uk-UA" sz="2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з питання, що належить до сфери правового регулювання прийнятого нормативно-правового акта</a:t>
            </a:r>
            <a:r>
              <a:rPr lang="uk-UA" sz="2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(друк з офіційного сайту Верховної Ради України)</a:t>
            </a:r>
            <a:r>
              <a:rPr lang="uk-UA" sz="2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, інформація про строки приведення їх у відповідність до нормативно-правового акта, поданого на державну реєстрацію, а також про нормативно-правові акти, що </a:t>
            </a:r>
            <a:r>
              <a:rPr lang="uk-UA" sz="2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втрачають чинність</a:t>
            </a:r>
            <a:r>
              <a:rPr lang="uk-UA" sz="2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у зв’язку з прийняттям цього акта;</a:t>
            </a:r>
          </a:p>
          <a:p>
            <a:endParaRPr lang="uk-UA" sz="2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636" y="2977829"/>
            <a:ext cx="9074728" cy="38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80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8544"/>
            <a:ext cx="12192000" cy="6719455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uk-UA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4) </a:t>
            </a:r>
            <a:r>
              <a:rPr lang="uk-UA" sz="3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відомості про офіційне погодження нормативно-правового акта із заінтересованими органами</a:t>
            </a:r>
            <a:r>
              <a:rPr lang="uk-UA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незалежно від того, чи є таке погодження обов’язковим згідно із законодавством (оригінал, який після прийняття рішення щодо державної реєстрації повертається суб’єкту нормотворення, та дві копії).</a:t>
            </a:r>
          </a:p>
          <a:p>
            <a:pPr marL="0" indent="0" algn="just">
              <a:buNone/>
            </a:pPr>
            <a:r>
              <a:rPr lang="uk-UA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У разі коли на державну реєстрацію суб’єкти нормотворення, акти яких підлягають державній реєстрації в Головному управлінні подають нормативно-правовий акт з питань, що </a:t>
            </a:r>
            <a:r>
              <a:rPr lang="uk-UA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стосуються соціально-трудової сфери</a:t>
            </a:r>
            <a:r>
              <a:rPr lang="uk-UA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, вони також повідомляють за формою, наведеною в додатку 1 до цього Порядку, із доданням відповідних підтвердних документів (листів, аркушів зовнішнього погодження тощо) </a:t>
            </a:r>
            <a:r>
              <a:rPr lang="uk-UA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про позицію уповноваженого представника від профспілок</a:t>
            </a:r>
            <a:r>
              <a:rPr lang="uk-UA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, їх об'єднань та уповноваженого представника від об'єднань організацій роботодавців щодо цього акта та про проведену роботу з врахування їх зауважень і пропозицій. При цьому необхідність врахування зазначених зауважень і пропозицій визначають суб’єкти нормотворення, які приймають цей акт. </a:t>
            </a:r>
          </a:p>
          <a:p>
            <a:pPr marL="0" indent="0" algn="just">
              <a:buNone/>
            </a:pPr>
            <a:r>
              <a:rPr lang="uk-UA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У разі подання на державну реєстрацію нормативно-правових актів, що </a:t>
            </a:r>
            <a:r>
              <a:rPr lang="uk-UA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стосуються прав інвалідів</a:t>
            </a:r>
            <a:r>
              <a:rPr lang="uk-UA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, застосовується такий самий порядок </a:t>
            </a:r>
            <a:r>
              <a:rPr lang="uk-UA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підтвердження позиції громадських об’єднань інвалідів;</a:t>
            </a:r>
            <a:endParaRPr lang="uk-UA" sz="2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917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5</a:t>
            </a:r>
            <a:r>
              <a:rPr lang="uk-UA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) копія нормативно-правового акта, до якого вносяться зміни або який визнається таким, що втратив чинність, у контрольному стані та </a:t>
            </a:r>
            <a:r>
              <a:rPr lang="uk-UA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порівняльна таблиця;</a:t>
            </a:r>
          </a:p>
          <a:p>
            <a:pPr marL="0" indent="0" algn="just">
              <a:buNone/>
            </a:pPr>
            <a:r>
              <a:rPr lang="uk-UA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6</a:t>
            </a:r>
            <a:r>
              <a:rPr lang="uk-UA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) оригінал та дві копії рішення Державної регуляторної служби про погодження проекту регуляторного акта (для регуляторних нормативно-правових актів);</a:t>
            </a:r>
          </a:p>
          <a:p>
            <a:pPr marL="0" indent="0" algn="just">
              <a:buNone/>
            </a:pPr>
            <a:r>
              <a:rPr lang="uk-UA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7) </a:t>
            </a:r>
            <a:r>
              <a:rPr lang="uk-UA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висновок про проведення антидискримінаційної експертизи</a:t>
            </a:r>
            <a:r>
              <a:rPr lang="uk-UA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за формою, встановленою постановою Кабінету Міністрів України від 30 січня 2013 року № 61 «Питання проведення антидискримінаційної експертизи </a:t>
            </a:r>
            <a:r>
              <a:rPr lang="ru-RU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та </a:t>
            </a:r>
            <a:r>
              <a:rPr lang="uk-UA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громадської антидискримінаційної експертизи проектів нормативно-правових актів», та завірена в установленому законодавством порядку його копія;</a:t>
            </a:r>
            <a:endParaRPr lang="uk-UA" sz="28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marL="0" indent="0" algn="just">
              <a:buNone/>
            </a:pPr>
            <a:endParaRPr lang="uk-UA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4848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Супровідний лист та пояснювальна записка підписуються </a:t>
            </a:r>
          </a:p>
          <a:p>
            <a:pPr marL="0" indent="0" algn="ctr">
              <a:buNone/>
            </a:pPr>
            <a:r>
              <a:rPr lang="uk-UA" sz="4400" b="1" u="sng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керівником суб'єкта нормотворення або його заступником.</a:t>
            </a:r>
            <a:endParaRPr lang="uk-UA" sz="4400" b="1" u="sng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774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algn="ctr"/>
            <a:r>
              <a:rPr lang="uk-UA" sz="6000" b="1" cap="none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Найчастіші помилки суб’єктів нормотворення</a:t>
            </a:r>
            <a:endParaRPr lang="uk-UA" sz="6000" b="1" cap="none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2436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1) Немає посилань на структурну одиницю НПА, мету та необхідність прийняття акта у преамбулі. У тексті нормативно-правового акта посилання на номери розділів, підрозділів (глав), статей, пунктів та підпунктів нормативно-правового акта зазначаються цифрами, </a:t>
            </a:r>
          </a:p>
          <a:p>
            <a:pPr marL="0" indent="0" algn="just">
              <a:buNone/>
            </a:pPr>
            <a:r>
              <a:rPr lang="uk-UA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номери частин статей і абзаців - словами.</a:t>
            </a:r>
          </a:p>
          <a:p>
            <a:pPr marL="0" indent="0" algn="just">
              <a:buNone/>
            </a:pPr>
            <a:r>
              <a:rPr lang="uk-UA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Наприклад:</a:t>
            </a:r>
          </a:p>
          <a:p>
            <a:pPr marL="0" indent="0" algn="just">
              <a:buNone/>
            </a:pPr>
            <a:r>
              <a:rPr lang="uk-UA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З метою </a:t>
            </a:r>
            <a:r>
              <a:rPr lang="uk-UA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сприяння соціальному </a:t>
            </a:r>
            <a:r>
              <a:rPr lang="uk-UA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розвитку району </a:t>
            </a:r>
            <a:r>
              <a:rPr lang="uk-UA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та надання додаткового стимулювання мотивації до праці, матеріальної підтримки безробітних та інших категорій осіб, на виконання </a:t>
            </a:r>
            <a:r>
              <a:rPr lang="uk-UA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частин другої, третьої статті 31 </a:t>
            </a:r>
            <a:r>
              <a:rPr lang="uk-UA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Закону України «Про зайнятість населення», відповідно до Постанови Кабінету Міністрів України від 20 березня 2013 року № 175 «Про затвердження Порядку організації громадських та інших робіт тимчасового характеру», керуючись </a:t>
            </a:r>
            <a:r>
              <a:rPr lang="uk-UA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статтями 6, 24, 39, 41 </a:t>
            </a:r>
            <a:r>
              <a:rPr lang="uk-UA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Закону України «Про місцеві державні адміністрації»</a:t>
            </a:r>
          </a:p>
          <a:p>
            <a:pPr marL="0" indent="0">
              <a:buNone/>
            </a:pPr>
            <a:endParaRPr lang="uk-UA" sz="24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8588954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pPr marL="0" lvl="0" indent="0" algn="just">
              <a:buClr>
                <a:prstClr val="white"/>
              </a:buClr>
              <a:buNone/>
            </a:pPr>
            <a:r>
              <a:rPr lang="uk-UA" sz="3200" b="1" spc="50" dirty="0">
                <a:ln w="9525" cmpd="sng">
                  <a:solidFill>
                    <a:srgbClr val="052F6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052F61">
                      <a:alpha val="40000"/>
                    </a:srgbClr>
                  </a:glow>
                </a:effectLst>
              </a:rPr>
              <a:t>2) Не прописують положення про набрання чинності нормативно-правового акта </a:t>
            </a:r>
            <a:r>
              <a:rPr lang="uk-UA" sz="3200" b="1" dirty="0" smtClean="0">
                <a:ln w="9525">
                  <a:solidFill>
                    <a:prstClr val="black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black">
                      <a:lumMod val="50000"/>
                    </a:prstClr>
                  </a:outerShdw>
                </a:effectLst>
              </a:rPr>
              <a:t>(</a:t>
            </a:r>
            <a:r>
              <a:rPr lang="uk-UA" sz="3200" b="1" strike="sngStrike" dirty="0" smtClean="0">
                <a:ln w="9525">
                  <a:solidFill>
                    <a:srgbClr val="FF0000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black">
                      <a:lumMod val="50000"/>
                    </a:prstClr>
                  </a:outerShdw>
                </a:effectLst>
              </a:rPr>
              <a:t>Дане</a:t>
            </a:r>
            <a:r>
              <a:rPr lang="uk-UA" sz="3200" b="1" dirty="0">
                <a:ln w="9525">
                  <a:solidFill>
                    <a:prstClr val="black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black">
                      <a:lumMod val="50000"/>
                    </a:prstClr>
                  </a:outerShdw>
                </a:effectLst>
              </a:rPr>
              <a:t> Це розпорядження набирає чинності з </a:t>
            </a:r>
            <a:r>
              <a:rPr lang="uk-UA" sz="3200" b="1" strike="sngStrike" dirty="0" smtClean="0">
                <a:ln w="9525">
                  <a:solidFill>
                    <a:srgbClr val="FF0000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black">
                      <a:lumMod val="50000"/>
                    </a:prstClr>
                  </a:outerShdw>
                </a:effectLst>
              </a:rPr>
              <a:t>дати</a:t>
            </a:r>
            <a:r>
              <a:rPr lang="uk-UA" sz="3200" b="1" dirty="0" smtClean="0">
                <a:ln w="9525">
                  <a:solidFill>
                    <a:srgbClr val="FF0000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black">
                      <a:lumMod val="50000"/>
                    </a:prstClr>
                  </a:outerShdw>
                </a:effectLst>
              </a:rPr>
              <a:t> </a:t>
            </a:r>
            <a:r>
              <a:rPr lang="uk-UA" sz="3200" b="1" dirty="0" smtClean="0">
                <a:ln w="9525">
                  <a:solidFill>
                    <a:prstClr val="black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black">
                      <a:lumMod val="50000"/>
                    </a:prstClr>
                  </a:outerShdw>
                </a:effectLst>
              </a:rPr>
              <a:t>дня </a:t>
            </a:r>
            <a:r>
              <a:rPr lang="uk-UA" sz="3200" b="1" dirty="0">
                <a:ln w="9525">
                  <a:solidFill>
                    <a:prstClr val="black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black">
                      <a:lumMod val="50000"/>
                    </a:prstClr>
                  </a:outerShdw>
                </a:effectLst>
              </a:rPr>
              <a:t>його опублікування</a:t>
            </a:r>
            <a:r>
              <a:rPr lang="uk-UA" sz="3200" b="1" dirty="0" smtClean="0">
                <a:ln w="9525">
                  <a:solidFill>
                    <a:prstClr val="black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black">
                      <a:lumMod val="50000"/>
                    </a:prstClr>
                  </a:outerShdw>
                </a:effectLst>
              </a:rPr>
              <a:t>);</a:t>
            </a:r>
          </a:p>
          <a:p>
            <a:pPr marL="0" lvl="0" indent="0" algn="just">
              <a:buClr>
                <a:prstClr val="white"/>
              </a:buClr>
              <a:buNone/>
            </a:pPr>
            <a:endParaRPr lang="uk-UA" sz="3200" b="1" dirty="0">
              <a:ln w="9525">
                <a:solidFill>
                  <a:prstClr val="black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black">
                    <a:lumMod val="50000"/>
                  </a:prstClr>
                </a:outerShdw>
              </a:effectLst>
            </a:endParaRPr>
          </a:p>
          <a:p>
            <a:pPr marL="0" lvl="0" indent="0" algn="just">
              <a:buClr>
                <a:prstClr val="white"/>
              </a:buClr>
              <a:buNone/>
            </a:pPr>
            <a:r>
              <a:rPr lang="uk-UA" sz="3200" b="1" spc="50" dirty="0">
                <a:ln w="9525" cmpd="sng">
                  <a:solidFill>
                    <a:srgbClr val="052F6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052F61">
                      <a:alpha val="40000"/>
                    </a:srgbClr>
                  </a:glow>
                </a:effectLst>
              </a:rPr>
              <a:t>3) Цифровим способом </a:t>
            </a:r>
            <a:r>
              <a:rPr lang="uk-UA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(03.03.2017) </a:t>
            </a:r>
            <a:r>
              <a:rPr lang="uk-UA" sz="3200" b="1" spc="50" dirty="0">
                <a:ln w="9525" cmpd="sng">
                  <a:solidFill>
                    <a:srgbClr val="052F6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052F61">
                      <a:alpha val="40000"/>
                    </a:srgbClr>
                  </a:glow>
                </a:effectLst>
              </a:rPr>
              <a:t>дату можна писати тільки в даті самого розпорядчого документа, у інших випадках тільки словесно-цифровим способом </a:t>
            </a:r>
            <a:endParaRPr lang="uk-UA" sz="3200" b="1" spc="50" dirty="0" smtClean="0">
              <a:ln w="9525" cmpd="sng">
                <a:solidFill>
                  <a:srgbClr val="052F6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052F61">
                    <a:alpha val="40000"/>
                  </a:srgbClr>
                </a:glow>
              </a:effectLst>
            </a:endParaRPr>
          </a:p>
          <a:p>
            <a:pPr marL="0" lvl="0" indent="0" algn="just">
              <a:buClr>
                <a:prstClr val="white"/>
              </a:buClr>
              <a:buNone/>
            </a:pPr>
            <a:r>
              <a:rPr lang="uk-UA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(</a:t>
            </a:r>
            <a:r>
              <a:rPr lang="uk-UA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03 березня 2017 року);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05125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236" y="748145"/>
            <a:ext cx="11554691" cy="789710"/>
          </a:xfrm>
        </p:spPr>
        <p:txBody>
          <a:bodyPr/>
          <a:lstStyle/>
          <a:p>
            <a:pPr marL="0" indent="0">
              <a:buNone/>
            </a:pPr>
            <a:r>
              <a:rPr lang="uk-UA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4</a:t>
            </a:r>
            <a:r>
              <a:rPr lang="uk-UA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) </a:t>
            </a:r>
            <a:r>
              <a:rPr lang="ru-RU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Не </a:t>
            </a:r>
            <a:r>
              <a:rPr lang="uk-UA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залишають місце для проставлення</a:t>
            </a:r>
            <a:r>
              <a:rPr lang="ru-RU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ru-RU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штампа </a:t>
            </a:r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(6*10 см</a:t>
            </a:r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);</a:t>
            </a:r>
          </a:p>
          <a:p>
            <a:pPr marL="0" indent="0">
              <a:buNone/>
            </a:pPr>
            <a:endParaRPr lang="ru-RU" sz="3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marL="0" indent="0">
              <a:buNone/>
            </a:pPr>
            <a:endParaRPr lang="ru-RU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509" y="833831"/>
            <a:ext cx="8004570" cy="4899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1480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56612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Нормативно-правова база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56612"/>
            <a:ext cx="12192000" cy="610138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uk-UA" sz="2400" dirty="0" smtClean="0">
                <a:solidFill>
                  <a:schemeClr val="tx1"/>
                </a:solidFill>
              </a:rPr>
              <a:t>1. Указ Президента України від 03 жовтня 1992 року № 493/92 «Про державну реєстрацію нормативно-правових актів міністерств та інших органів виконавчої влади (із змінами);</a:t>
            </a:r>
          </a:p>
          <a:p>
            <a:pPr marL="0" indent="0" algn="just">
              <a:buNone/>
            </a:pPr>
            <a:r>
              <a:rPr lang="uk-UA" sz="2400" dirty="0" smtClean="0">
                <a:solidFill>
                  <a:schemeClr val="tx1"/>
                </a:solidFill>
              </a:rPr>
              <a:t>2. Положення </a:t>
            </a:r>
            <a:r>
              <a:rPr lang="uk-UA" sz="2400" dirty="0">
                <a:solidFill>
                  <a:schemeClr val="tx1"/>
                </a:solidFill>
              </a:rPr>
              <a:t>про державну реєстрацію нормативно-правових актів міністерств, інших органів виконавчої влади, затверджене постановою Кабінету Міністрів України від 28 грудня 1992 року № 731 (із змінами</a:t>
            </a:r>
            <a:r>
              <a:rPr lang="uk-UA" sz="2400" dirty="0" smtClean="0">
                <a:solidFill>
                  <a:schemeClr val="tx1"/>
                </a:solidFill>
              </a:rPr>
              <a:t>);</a:t>
            </a:r>
          </a:p>
          <a:p>
            <a:pPr marL="0" indent="0" algn="just">
              <a:buNone/>
            </a:pPr>
            <a:r>
              <a:rPr lang="uk-UA" sz="2400" dirty="0" smtClean="0">
                <a:solidFill>
                  <a:schemeClr val="tx1"/>
                </a:solidFill>
              </a:rPr>
              <a:t>3. Порядок подання нормативно-правових актів на державну реєстрацію до Міністерства юстиції України та проведення їх державної реєстрації, затверджений наказом Міністерства юстиції України від 12 квітня 2005 року № 34/5, зареєстрований в Міністерстві юстиції України 12 квітня 2005 року за № 381/10661 (в редакції наказу Міністерства юстиції України від 15 травня 2013 року № 883/5) ;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4. </a:t>
            </a:r>
            <a:r>
              <a:rPr lang="uk-UA" sz="2400" dirty="0" smtClean="0">
                <a:solidFill>
                  <a:schemeClr val="tx1"/>
                </a:solidFill>
              </a:rPr>
              <a:t>Порядок подання нормативно-правових актів на державну реєстрацію до Головного територіального управління юстиції у Донецькій області та проведення їх державної реєстрації, затверджений наказом Головного територіального управління юстиції у Донецькій області від 26 липня 2016 року № 286/2, зареєстрований в Головному територіальному управлінні юстиції у Донецькій області 26 липня 2016 року за № 67/2135.</a:t>
            </a:r>
            <a:endParaRPr lang="uk-UA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0946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75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5) Неправильно прописують структурні одиниці розпорядчого документа та нормативно-правового акта</a:t>
            </a:r>
          </a:p>
          <a:p>
            <a:pPr marL="0" indent="0" algn="just">
              <a:buNone/>
            </a:pPr>
            <a:r>
              <a:rPr lang="uk-UA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Пункти мають наскрізну </a:t>
            </a:r>
            <a:r>
              <a:rPr lang="uk-UA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порядкову нумерацію, яка позначається арабськими цифрами з </a:t>
            </a:r>
            <a:r>
              <a:rPr lang="uk-UA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крапками </a:t>
            </a:r>
            <a:r>
              <a:rPr lang="uk-UA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1.</a:t>
            </a:r>
            <a:endParaRPr lang="uk-UA" sz="4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marL="0" indent="0" algn="just">
              <a:buNone/>
            </a:pPr>
            <a:r>
              <a:rPr lang="uk-UA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Підпункти </a:t>
            </a:r>
            <a:r>
              <a:rPr lang="uk-UA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- наскрізну в межах пункту порядкову нумерацію, яка позначається арабськими цифрами з </a:t>
            </a:r>
            <a:r>
              <a:rPr lang="uk-UA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дужкою</a:t>
            </a:r>
            <a:r>
              <a:rPr lang="uk-UA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  <a:r>
              <a:rPr lang="uk-UA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1)</a:t>
            </a:r>
            <a:endParaRPr lang="uk-UA" sz="4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marL="0" indent="0" algn="just">
              <a:buNone/>
            </a:pPr>
            <a:r>
              <a:rPr lang="uk-UA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Абзаци пунктів і підпунктів починаються </a:t>
            </a:r>
            <a:r>
              <a:rPr lang="uk-UA" sz="2800" b="1" u="sng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без</a:t>
            </a:r>
            <a:r>
              <a:rPr lang="uk-UA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будь-якої позначки (дефіс, крапка тощо). </a:t>
            </a:r>
            <a:endParaRPr lang="uk-UA" sz="28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marL="0" indent="0" algn="just">
              <a:buNone/>
            </a:pPr>
            <a:r>
              <a:rPr lang="uk-UA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Кожна </a:t>
            </a:r>
            <a:r>
              <a:rPr lang="uk-UA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структурна одиниця розпорядчого документа </a:t>
            </a:r>
            <a:r>
              <a:rPr lang="uk-UA" sz="2800" b="1" u="sng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(крім абзацу) </a:t>
            </a:r>
            <a:r>
              <a:rPr lang="uk-UA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відокремлюється від попередньої пропуском рядка.</a:t>
            </a:r>
          </a:p>
          <a:p>
            <a:pPr marL="0" indent="0">
              <a:buNone/>
            </a:pPr>
            <a:endParaRPr lang="uk-UA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283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6) Не допускається включення до одного розпорядчого документа структурних одиниць, </a:t>
            </a:r>
          </a:p>
          <a:p>
            <a:pPr marL="0" indent="0" algn="just">
              <a:buNone/>
            </a:pPr>
            <a:r>
              <a:rPr lang="uk-UA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акти, які підлягають державній реєстрації в Головному управлінні (положення, порядок тощо)</a:t>
            </a:r>
          </a:p>
          <a:p>
            <a:pPr marL="0" indent="0" algn="just">
              <a:buNone/>
            </a:pPr>
            <a:r>
              <a:rPr lang="uk-UA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та акти, які не підлягають державній реєстрації в Головному управлінні (склад комісії, рекомендації тощо).</a:t>
            </a:r>
            <a:endParaRPr lang="uk-UA" sz="3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561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7) Абревіатури (крім загальновживаних) та позначення допускаються тільки після наведення повних назв (найменувань) чи відповідних пояснень.</a:t>
            </a:r>
          </a:p>
          <a:p>
            <a:pPr marL="0" indent="0" algn="just">
              <a:buNone/>
            </a:pPr>
            <a:endParaRPr lang="uk-UA" sz="28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marL="0" indent="0" algn="just">
              <a:buNone/>
            </a:pPr>
            <a:r>
              <a:rPr lang="uk-UA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Наприклад, </a:t>
            </a:r>
            <a:r>
              <a:rPr lang="uk-UA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Головне територіальне управління юстиції у Донецькій області (далі - ГТУЮ).</a:t>
            </a:r>
          </a:p>
          <a:p>
            <a:pPr marL="0" indent="0" algn="just">
              <a:buNone/>
            </a:pPr>
            <a:endParaRPr lang="uk-UA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marL="0" indent="0" algn="just">
              <a:buNone/>
            </a:pPr>
            <a:r>
              <a:rPr lang="uk-UA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8) У тексті нормативно-правових актів наводяться </a:t>
            </a:r>
            <a:r>
              <a:rPr lang="uk-UA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повні найменування державних органів або їх офіційні скорочення, зазначені в законах, положеннях. </a:t>
            </a:r>
          </a:p>
          <a:p>
            <a:pPr marL="0" indent="0">
              <a:buNone/>
            </a:pPr>
            <a:endParaRPr lang="uk-UA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550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uk-UA" sz="19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endParaRPr lang="uk-UA" sz="19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uk-UA" sz="19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9</a:t>
            </a:r>
            <a:r>
              <a:rPr lang="uk-UA" sz="19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) ГРИФ ЗАТВЕРДЖЕННЯ:</a:t>
            </a:r>
            <a:r>
              <a:rPr lang="ru-RU" sz="19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	</a:t>
            </a:r>
            <a:endParaRPr lang="ru-RU" sz="19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marL="7532688" indent="0">
              <a:buNone/>
            </a:pPr>
            <a:r>
              <a:rPr lang="uk-UA" sz="19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ЗАТВЕРДЖЕНО</a:t>
            </a:r>
          </a:p>
          <a:p>
            <a:pPr marL="7532688" indent="0">
              <a:buNone/>
            </a:pPr>
            <a:r>
              <a:rPr lang="uk-UA" sz="19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Наказ</a:t>
            </a:r>
            <a:r>
              <a:rPr lang="uk-UA" sz="2400" b="1" strike="sngStrike" dirty="0" smtClean="0">
                <a:ln w="9525">
                  <a:solidFill>
                    <a:srgbClr val="FF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ом</a:t>
            </a:r>
            <a:r>
              <a:rPr lang="uk-UA" sz="19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управління культури і туризму Донецької обласної державної адміністрації </a:t>
            </a:r>
          </a:p>
          <a:p>
            <a:pPr marL="7532688" indent="0">
              <a:buNone/>
            </a:pPr>
            <a:r>
              <a:rPr lang="uk-UA" sz="2600" b="1" strike="sngStrike" dirty="0" smtClean="0">
                <a:ln w="9525">
                  <a:solidFill>
                    <a:srgbClr val="FF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від</a:t>
            </a:r>
            <a:r>
              <a:rPr lang="uk-UA" sz="1900" b="1" strike="sngStrike" dirty="0" smtClean="0">
                <a:ln w="9525">
                  <a:solidFill>
                    <a:srgbClr val="FF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06.06.2016 </a:t>
            </a:r>
            <a:r>
              <a:rPr lang="uk-UA" sz="19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06 липня 2016 </a:t>
            </a:r>
            <a:r>
              <a:rPr lang="uk-UA" sz="19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року № </a:t>
            </a:r>
            <a:r>
              <a:rPr lang="uk-UA" sz="19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155</a:t>
            </a:r>
          </a:p>
          <a:p>
            <a:pPr marL="0" indent="0">
              <a:buNone/>
            </a:pPr>
            <a:endParaRPr lang="ru-RU" sz="19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marL="0" indent="0" algn="just">
              <a:buNone/>
            </a:pPr>
            <a:r>
              <a:rPr lang="uk-UA" sz="19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У грифі затвердження дається посилання на дату і номер розпорядчого документа, яким було затверджено первинний акт, та зазначається, що акт наведено в редакції розпорядчого документа, яким вона затверджується, за такою формою:</a:t>
            </a:r>
          </a:p>
          <a:p>
            <a:pPr marL="7532688" indent="0">
              <a:buNone/>
            </a:pPr>
            <a:endParaRPr lang="ru-RU" sz="19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marL="7532688" indent="0">
              <a:buNone/>
            </a:pPr>
            <a:r>
              <a:rPr lang="uk-UA" sz="19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ЗАТВЕРДЖЕНО</a:t>
            </a:r>
          </a:p>
          <a:p>
            <a:pPr marL="7532688" indent="0">
              <a:buNone/>
            </a:pPr>
            <a:r>
              <a:rPr lang="uk-UA" sz="19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Наказ Головного територіального управління юстиції у Донецькій області</a:t>
            </a:r>
          </a:p>
          <a:p>
            <a:pPr marL="7532688" indent="0">
              <a:buNone/>
            </a:pPr>
            <a:r>
              <a:rPr lang="uk-UA" sz="19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11 лютого 2015 року № 339</a:t>
            </a:r>
          </a:p>
          <a:p>
            <a:pPr marL="7532688" indent="0">
              <a:buNone/>
            </a:pPr>
            <a:r>
              <a:rPr lang="uk-UA" sz="19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(у редакції наказу Головного територіального управління юстиції у Донецькій області </a:t>
            </a:r>
          </a:p>
          <a:p>
            <a:pPr marL="7532688" indent="0">
              <a:buNone/>
            </a:pPr>
            <a:r>
              <a:rPr lang="uk-UA" sz="19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від 06 липня 2016 року № 333)</a:t>
            </a:r>
          </a:p>
          <a:p>
            <a:pPr marL="0" indent="0">
              <a:buNone/>
            </a:pPr>
            <a:endParaRPr lang="ru-RU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endParaRPr lang="ru-RU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endParaRPr lang="uk-UA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32661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1999" cy="1241945"/>
          </a:xfrm>
        </p:spPr>
        <p:txBody>
          <a:bodyPr>
            <a:noAutofit/>
          </a:bodyPr>
          <a:lstStyle/>
          <a:p>
            <a:pPr algn="ctr"/>
            <a:r>
              <a:rPr lang="uk-UA" sz="8000" cap="none" dirty="0">
                <a:ln w="0">
                  <a:solidFill>
                    <a:srgbClr val="FF0000"/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В</a:t>
            </a:r>
            <a:r>
              <a:rPr lang="uk-UA" sz="8000" cap="none" dirty="0" smtClean="0">
                <a:ln w="0">
                  <a:solidFill>
                    <a:srgbClr val="FF0000"/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ідповідальність</a:t>
            </a:r>
            <a:endParaRPr lang="uk-UA" sz="8000" cap="none" dirty="0">
              <a:ln w="0">
                <a:solidFill>
                  <a:srgbClr val="FF0000"/>
                </a:solidFill>
              </a:ln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41946"/>
            <a:ext cx="12191999" cy="561605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У разі неподання, несвоєчасного подання на державну реєстрацію нормативно-правового акта, який відповідно до законодавства підлягає державній реєстрації, направлення на виконання нормативно-правових актів, що не пройшли державної реєстрації та не опубліковані в установленому законом порядку, а також надіслання для виконання вказівок, роз’яснень у будь-якій формі, що встановлюють правові норми, відповідно до статті </a:t>
            </a:r>
            <a:r>
              <a:rPr lang="ru-RU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linkClick r:id="rId2"/>
              </a:rPr>
              <a:t>188</a:t>
            </a:r>
            <a:r>
              <a:rPr lang="ru-RU" sz="2800" b="1" baseline="3000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linkClick r:id="rId2"/>
              </a:rPr>
              <a:t>41</a:t>
            </a:r>
            <a:r>
              <a:rPr lang="ru-RU" dirty="0"/>
              <a:t> </a:t>
            </a:r>
            <a:r>
              <a:rPr lang="uk-UA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Кодексу України про адміністративні правопорушення персонально на керівника суб’єкта нормотворення накладається </a:t>
            </a:r>
            <a:r>
              <a:rPr lang="uk-UA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штраф від 30 до 50 неоподатковуваних мінімумів доходів громадян.</a:t>
            </a:r>
            <a:endParaRPr lang="uk-UA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92374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564" y="0"/>
            <a:ext cx="12150436" cy="6858000"/>
          </a:xfrm>
        </p:spPr>
        <p:txBody>
          <a:bodyPr>
            <a:normAutofit/>
          </a:bodyPr>
          <a:lstStyle/>
          <a:p>
            <a:pPr algn="ctr"/>
            <a:r>
              <a:rPr lang="uk-UA" sz="1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Дякуємо за увагу!</a:t>
            </a:r>
            <a:r>
              <a:rPr lang="uk-UA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8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12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9619">
        <p14:flythrough/>
      </p:transition>
    </mc:Choice>
    <mc:Fallback xmlns="">
      <p:transition spd="slow" advTm="961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bg2">
                <a:tint val="97000"/>
                <a:hueMod val="92000"/>
                <a:satMod val="169000"/>
                <a:lumMod val="87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pPr algn="just"/>
            <a:r>
              <a:rPr lang="uk-UA" sz="3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Нормативно-правовий акт </a:t>
            </a:r>
            <a:r>
              <a:rPr lang="uk-UA" sz="2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— </a:t>
            </a:r>
            <a:r>
              <a:rPr lang="uk-UA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це офіційний документ, прийнятий уповноваженим на це </a:t>
            </a:r>
            <a:r>
              <a:rPr lang="uk-UA" sz="2800" b="1" i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суб'єктом нормотворення </a:t>
            </a:r>
            <a:r>
              <a:rPr lang="uk-UA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у визначеній законом формі та порядку, який встановлює </a:t>
            </a:r>
            <a:r>
              <a:rPr lang="uk-UA" sz="2800" b="1" i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норми права </a:t>
            </a:r>
            <a:r>
              <a:rPr lang="uk-UA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для неозначеного кола осіб і розрахований на неодноразове застосування.</a:t>
            </a:r>
          </a:p>
          <a:p>
            <a:pPr algn="just"/>
            <a:r>
              <a:rPr lang="uk-UA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Наказ, розпорядження </a:t>
            </a:r>
            <a:r>
              <a:rPr lang="uk-UA" sz="2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- акт організаційно-розпорядчого характеру чи нормативно-правового змісту, що видається суб’єктом нормотворення у процесі здійснення ним своєї діяльності з метою виконання покладених на нього завдань та здійснення функцій відповідно до наданої компетенції з основної діяльності</a:t>
            </a:r>
            <a:r>
              <a:rPr lang="uk-UA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.</a:t>
            </a:r>
          </a:p>
          <a:p>
            <a:pPr algn="ctr"/>
            <a:endParaRPr lang="uk-U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2828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СУБ'ЄКТИ НОРМОТВОРЕННЯ:</a:t>
            </a:r>
          </a:p>
          <a:p>
            <a:pPr marL="0" indent="0" algn="just">
              <a:buNone/>
            </a:pPr>
            <a:endParaRPr lang="uk-UA" sz="40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uk-UA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Донецька обласна державна адміністрація, обласна військово-цивільна адміністрація та її структурні підрозділи</a:t>
            </a:r>
            <a:r>
              <a:rPr lang="uk-UA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;</a:t>
            </a:r>
            <a:endParaRPr lang="uk-UA" sz="40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uk-UA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районні державні адміністрації та їх </a:t>
            </a:r>
            <a:r>
              <a:rPr lang="uk-UA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структурні </a:t>
            </a:r>
            <a:r>
              <a:rPr lang="uk-UA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підрозділи</a:t>
            </a:r>
            <a:r>
              <a:rPr lang="uk-UA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</a:t>
            </a:r>
            <a:endParaRPr lang="uk-UA" sz="4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31845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ОЗНАКИ СУБ'ЄКТІВ НОРМОТВОРЕННЯ: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uk-UA" sz="36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юридична особа </a:t>
            </a:r>
            <a:r>
              <a:rPr lang="uk-UA" sz="36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публічного </a:t>
            </a:r>
            <a:r>
              <a:rPr lang="uk-UA" sz="36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права; 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uk-UA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відповідно </a:t>
            </a:r>
            <a:r>
              <a:rPr lang="uk-UA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до своїх повноважень </a:t>
            </a:r>
            <a:r>
              <a:rPr lang="uk-UA" sz="36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(відповідно до законодавства України та своїх Положень) </a:t>
            </a:r>
            <a:r>
              <a:rPr lang="uk-UA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видають </a:t>
            </a:r>
            <a:r>
              <a:rPr lang="uk-UA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накази/розпорядження;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uk-UA" sz="36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мають </a:t>
            </a:r>
            <a:r>
              <a:rPr lang="uk-UA" sz="36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печатку із зображенням Державного Герба України, власні бланки</a:t>
            </a:r>
            <a:r>
              <a:rPr lang="uk-UA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69962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cene3d>
              <a:camera prst="obliqueBottomLeft"/>
              <a:lightRig rig="threePt" dir="t"/>
            </a:scene3d>
          </a:bodyPr>
          <a:lstStyle/>
          <a:p>
            <a:pPr marL="0" indent="0" algn="just">
              <a:buNone/>
            </a:pPr>
            <a:r>
              <a:rPr lang="uk-UA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Державну реєстрацію нормативно-правових актів </a:t>
            </a:r>
            <a:r>
              <a:rPr lang="uk-UA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здійснює </a:t>
            </a:r>
            <a:endParaRPr lang="uk-UA" sz="44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marL="0" indent="0" algn="ctr">
              <a:buNone/>
            </a:pPr>
            <a:r>
              <a:rPr lang="uk-UA" sz="4400" i="1" u="sng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відділ реєстрації нормативно-правових </a:t>
            </a:r>
            <a:r>
              <a:rPr lang="uk-UA" sz="4400" i="1" u="sng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актів </a:t>
            </a:r>
            <a:endParaRPr lang="uk-UA" sz="4400" i="1" u="sng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uk-UA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управління реєстрації </a:t>
            </a:r>
            <a:r>
              <a:rPr lang="uk-UA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нормативно-правових </a:t>
            </a:r>
            <a:r>
              <a:rPr lang="uk-UA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актів, правової </a:t>
            </a:r>
            <a:r>
              <a:rPr lang="uk-UA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роботи та правової освіти </a:t>
            </a:r>
            <a:r>
              <a:rPr lang="uk-UA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Головного територіального управління юстиції у Донецькій області</a:t>
            </a:r>
            <a:endParaRPr lang="uk-UA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3961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7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b="1" dirty="0" smtClean="0">
                <a:ln w="13462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Державна реєстрація нормативно-правового акта полягає у проведенні правової експертизи на відповідність його:</a:t>
            </a:r>
          </a:p>
          <a:p>
            <a:r>
              <a:rPr lang="uk-UA" sz="2800" b="1" dirty="0" smtClean="0">
                <a:ln w="13462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Конституції та законодавству України;</a:t>
            </a:r>
          </a:p>
          <a:p>
            <a:r>
              <a:rPr lang="uk-UA" sz="2800" b="1" dirty="0" smtClean="0">
                <a:ln w="13462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Конвенції про захист прав людини і основоположних свобод 1950 року і протоколам до неї;</a:t>
            </a:r>
          </a:p>
          <a:p>
            <a:r>
              <a:rPr lang="uk-UA" sz="2800" b="1" dirty="0" smtClean="0">
                <a:ln w="13462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міжнародним договорам України, згоду на обов'язковість яких надано Верховною Радою України; </a:t>
            </a:r>
          </a:p>
          <a:p>
            <a:r>
              <a:rPr lang="uk-UA" sz="2800" b="1" dirty="0" smtClean="0">
                <a:ln w="13462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антикорупційної експертизи, а також з урахуванням практики Європейського суду з прав людини.</a:t>
            </a:r>
          </a:p>
          <a:p>
            <a:pPr marL="0" indent="0">
              <a:buNone/>
            </a:pPr>
            <a:r>
              <a:rPr lang="uk-UA" sz="2800" b="1" dirty="0" smtClean="0">
                <a:ln w="13462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Після проведення правової експертизи приймається рішення про державну реєстрацію цього акта, присвоєнні йому реєстраційного номера та занесенні до Єдиного державного реєстру нормативно-правових актів.</a:t>
            </a:r>
            <a:endParaRPr lang="uk-UA" sz="2800" b="1" dirty="0">
              <a:ln w="13462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027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67658"/>
            <a:ext cx="12192000" cy="783771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Державній реєстрації підлягають нормативно-правові акти будь-якого виду (постанови, накази, інструкції тощо), якщо в них є одна або більше норм, що:</a:t>
            </a:r>
            <a:endParaRPr lang="uk-UA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3199426"/>
              </p:ext>
            </p:extLst>
          </p:nvPr>
        </p:nvGraphicFramePr>
        <p:xfrm>
          <a:off x="0" y="2065338"/>
          <a:ext cx="12192000" cy="4792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8919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502</TotalTime>
  <Words>2142</Words>
  <Application>Microsoft Office PowerPoint</Application>
  <PresentationFormat>Широкоэкранный</PresentationFormat>
  <Paragraphs>120</Paragraphs>
  <Slides>35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35</vt:i4>
      </vt:variant>
    </vt:vector>
  </HeadingPairs>
  <TitlesOfParts>
    <vt:vector size="45" baseType="lpstr">
      <vt:lpstr>Calibri</vt:lpstr>
      <vt:lpstr>Cambria</vt:lpstr>
      <vt:lpstr>Century Gothic</vt:lpstr>
      <vt:lpstr>Rockwell</vt:lpstr>
      <vt:lpstr>Rockwell Condensed</vt:lpstr>
      <vt:lpstr>Times New Roman</vt:lpstr>
      <vt:lpstr>Wingdings</vt:lpstr>
      <vt:lpstr>Wingdings 3</vt:lpstr>
      <vt:lpstr>Дерево</vt:lpstr>
      <vt:lpstr>Сектор</vt:lpstr>
      <vt:lpstr>ГОЛОВНЕ ТЕРИТОРІАЛЬНЕ УПРАВЛІННЯ ЮСТИЦІЇ У ДОНЕЦЬКІЙ ОБЛАСТІ   justice-dn.gov.ua </vt:lpstr>
      <vt:lpstr>ДЕРЖАВНА  РЕЄСТРАЦІЯ  НОРМАТИВНО-ПРАВОВИХ АКТІВ   </vt:lpstr>
      <vt:lpstr>Нормативно-правова база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Державній реєстрації підлягають нормативно-правові акти будь-якого виду (постанови, накази, інструкції тощо), якщо в них є одна або більше норм, що:</vt:lpstr>
      <vt:lpstr>Презентация PowerPoint</vt:lpstr>
      <vt:lpstr>На державну реєстрацію не подаються акти: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Вимоги до нормативно-правових актів</vt:lpstr>
      <vt:lpstr>Разом з нормативно-правовим актом та супровідним листом до нього подаються:</vt:lpstr>
      <vt:lpstr>Презентация PowerPoint</vt:lpstr>
      <vt:lpstr>Презентация PowerPoint</vt:lpstr>
      <vt:lpstr>Презентация PowerPoint</vt:lpstr>
      <vt:lpstr>Презентация PowerPoint</vt:lpstr>
      <vt:lpstr>Найчастіші помилки суб’єктів нормотворення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Відповідальність</vt:lpstr>
      <vt:lpstr>Дякуємо за увагу!  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ДЕРЖАВНА  РЕЄСТРАЦІЯ НОРМАТИВНО-ПРАВОВИХ АКТІВ   ГОЛОВНЕ ТЕРИТОРІАЛЬНЕ УПРАВЛІННЯ ЮСТИЦІЇ У ДОНЕЦЬКІЙ ОБЛАСТІ </dc:title>
  <dc:creator>Андрей Погребняк</dc:creator>
  <cp:lastModifiedBy>Андрей Погребняк</cp:lastModifiedBy>
  <cp:revision>87</cp:revision>
  <dcterms:created xsi:type="dcterms:W3CDTF">2017-03-27T11:39:34Z</dcterms:created>
  <dcterms:modified xsi:type="dcterms:W3CDTF">2017-03-30T12:09:09Z</dcterms:modified>
</cp:coreProperties>
</file>