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77" r:id="rId6"/>
    <p:sldId id="272" r:id="rId7"/>
    <p:sldId id="273" r:id="rId8"/>
    <p:sldId id="274" r:id="rId9"/>
    <p:sldId id="262" r:id="rId10"/>
    <p:sldId id="260" r:id="rId11"/>
    <p:sldId id="264" r:id="rId12"/>
    <p:sldId id="275" r:id="rId13"/>
    <p:sldId id="276" r:id="rId14"/>
    <p:sldId id="266" r:id="rId15"/>
    <p:sldId id="271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6486349918882613E-2"/>
          <c:w val="0.97129810828440966"/>
          <c:h val="0.93817618780419021"/>
        </c:manualLayout>
      </c:layout>
      <c:pie3DChart>
        <c:varyColors val="1"/>
        <c:ser>
          <c:idx val="0"/>
          <c:order val="0"/>
          <c:explosion val="25"/>
          <c:dPt>
            <c:idx val="1"/>
            <c:bubble3D val="0"/>
            <c:explosion val="17"/>
          </c:dPt>
          <c:cat>
            <c:strRef>
              <c:f>Лист1!$B$3:$B$4</c:f>
              <c:strCache>
                <c:ptCount val="2"/>
                <c:pt idx="0">
                  <c:v>футбол</c:v>
                </c:pt>
                <c:pt idx="1">
                  <c:v>інші </c:v>
                </c:pt>
              </c:strCache>
            </c:strRef>
          </c:cat>
          <c:val>
            <c:numRef>
              <c:f>Лист1!$C$3:$C$4</c:f>
              <c:numCache>
                <c:formatCode>General</c:formatCode>
                <c:ptCount val="2"/>
                <c:pt idx="0">
                  <c:v>17.8</c:v>
                </c:pt>
                <c:pt idx="1">
                  <c:v>65.400000000000006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укладено покритття або триває укладка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Лист1!$A$3:$A$16</c:f>
              <c:strCache>
                <c:ptCount val="14"/>
                <c:pt idx="0">
                  <c:v>м.Авдіївка</c:v>
                </c:pt>
                <c:pt idx="1">
                  <c:v>м.Бахмут</c:v>
                </c:pt>
                <c:pt idx="2">
                  <c:v>м.Вугледар</c:v>
                </c:pt>
                <c:pt idx="3">
                  <c:v>м.Торецьк</c:v>
                </c:pt>
                <c:pt idx="4">
                  <c:v>м.Мирноград</c:v>
                </c:pt>
                <c:pt idx="5">
                  <c:v>м.Добропілля</c:v>
                </c:pt>
                <c:pt idx="6">
                  <c:v>м.Дружківка</c:v>
                </c:pt>
                <c:pt idx="7">
                  <c:v>м.Костянтинівка</c:v>
                </c:pt>
                <c:pt idx="8">
                  <c:v>м.Краматорськ</c:v>
                </c:pt>
                <c:pt idx="9">
                  <c:v>м.Покровськ</c:v>
                </c:pt>
                <c:pt idx="10">
                  <c:v>м.Маріуполь</c:v>
                </c:pt>
                <c:pt idx="11">
                  <c:v>м.Новогродівка</c:v>
                </c:pt>
                <c:pt idx="12">
                  <c:v>м.Селидове</c:v>
                </c:pt>
                <c:pt idx="13">
                  <c:v>м.Слов'янськ</c:v>
                </c:pt>
              </c:strCache>
            </c:strRef>
          </c:cat>
          <c:val>
            <c:numRef>
              <c:f>Лист1!$B$3:$B$16</c:f>
              <c:numCache>
                <c:formatCode>General</c:formatCode>
                <c:ptCount val="14"/>
                <c:pt idx="2">
                  <c:v>1</c:v>
                </c:pt>
                <c:pt idx="4">
                  <c:v>1</c:v>
                </c:pt>
                <c:pt idx="8">
                  <c:v>6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виготовлено основу та устанавлюється огорожа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Лист1!$A$3:$A$16</c:f>
              <c:strCache>
                <c:ptCount val="14"/>
                <c:pt idx="0">
                  <c:v>м.Авдіївка</c:v>
                </c:pt>
                <c:pt idx="1">
                  <c:v>м.Бахмут</c:v>
                </c:pt>
                <c:pt idx="2">
                  <c:v>м.Вугледар</c:v>
                </c:pt>
                <c:pt idx="3">
                  <c:v>м.Торецьк</c:v>
                </c:pt>
                <c:pt idx="4">
                  <c:v>м.Мирноград</c:v>
                </c:pt>
                <c:pt idx="5">
                  <c:v>м.Добропілля</c:v>
                </c:pt>
                <c:pt idx="6">
                  <c:v>м.Дружківка</c:v>
                </c:pt>
                <c:pt idx="7">
                  <c:v>м.Костянтинівка</c:v>
                </c:pt>
                <c:pt idx="8">
                  <c:v>м.Краматорськ</c:v>
                </c:pt>
                <c:pt idx="9">
                  <c:v>м.Покровськ</c:v>
                </c:pt>
                <c:pt idx="10">
                  <c:v>м.Маріуполь</c:v>
                </c:pt>
                <c:pt idx="11">
                  <c:v>м.Новогродівка</c:v>
                </c:pt>
                <c:pt idx="12">
                  <c:v>м.Селидове</c:v>
                </c:pt>
                <c:pt idx="13">
                  <c:v>м.Слов'янськ</c:v>
                </c:pt>
              </c:strCache>
            </c:strRef>
          </c:cat>
          <c:val>
            <c:numRef>
              <c:f>Лист1!$C$3:$C$16</c:f>
              <c:numCache>
                <c:formatCode>General</c:formatCode>
                <c:ptCount val="14"/>
                <c:pt idx="1">
                  <c:v>4</c:v>
                </c:pt>
                <c:pt idx="2">
                  <c:v>1</c:v>
                </c:pt>
                <c:pt idx="5">
                  <c:v>3</c:v>
                </c:pt>
                <c:pt idx="6">
                  <c:v>2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основа у стадії будівництва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Лист1!$A$3:$A$16</c:f>
              <c:strCache>
                <c:ptCount val="14"/>
                <c:pt idx="0">
                  <c:v>м.Авдіївка</c:v>
                </c:pt>
                <c:pt idx="1">
                  <c:v>м.Бахмут</c:v>
                </c:pt>
                <c:pt idx="2">
                  <c:v>м.Вугледар</c:v>
                </c:pt>
                <c:pt idx="3">
                  <c:v>м.Торецьк</c:v>
                </c:pt>
                <c:pt idx="4">
                  <c:v>м.Мирноград</c:v>
                </c:pt>
                <c:pt idx="5">
                  <c:v>м.Добропілля</c:v>
                </c:pt>
                <c:pt idx="6">
                  <c:v>м.Дружківка</c:v>
                </c:pt>
                <c:pt idx="7">
                  <c:v>м.Костянтинівка</c:v>
                </c:pt>
                <c:pt idx="8">
                  <c:v>м.Краматорськ</c:v>
                </c:pt>
                <c:pt idx="9">
                  <c:v>м.Покровськ</c:v>
                </c:pt>
                <c:pt idx="10">
                  <c:v>м.Маріуполь</c:v>
                </c:pt>
                <c:pt idx="11">
                  <c:v>м.Новогродівка</c:v>
                </c:pt>
                <c:pt idx="12">
                  <c:v>м.Селидове</c:v>
                </c:pt>
                <c:pt idx="13">
                  <c:v>м.Слов'янськ</c:v>
                </c:pt>
              </c:strCache>
            </c:strRef>
          </c:cat>
          <c:val>
            <c:numRef>
              <c:f>Лист1!$D$3:$D$16</c:f>
              <c:numCache>
                <c:formatCode>General</c:formatCode>
                <c:ptCount val="14"/>
                <c:pt idx="1">
                  <c:v>3</c:v>
                </c:pt>
                <c:pt idx="4">
                  <c:v>1</c:v>
                </c:pt>
                <c:pt idx="9">
                  <c:v>1</c:v>
                </c:pt>
                <c:pt idx="10">
                  <c:v>4</c:v>
                </c:pt>
                <c:pt idx="13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Лист1!$E$2</c:f>
              <c:strCache>
                <c:ptCount val="1"/>
                <c:pt idx="0">
                  <c:v>не розпочато будівництво основи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Лист1!$A$3:$A$16</c:f>
              <c:strCache>
                <c:ptCount val="14"/>
                <c:pt idx="0">
                  <c:v>м.Авдіївка</c:v>
                </c:pt>
                <c:pt idx="1">
                  <c:v>м.Бахмут</c:v>
                </c:pt>
                <c:pt idx="2">
                  <c:v>м.Вугледар</c:v>
                </c:pt>
                <c:pt idx="3">
                  <c:v>м.Торецьк</c:v>
                </c:pt>
                <c:pt idx="4">
                  <c:v>м.Мирноград</c:v>
                </c:pt>
                <c:pt idx="5">
                  <c:v>м.Добропілля</c:v>
                </c:pt>
                <c:pt idx="6">
                  <c:v>м.Дружківка</c:v>
                </c:pt>
                <c:pt idx="7">
                  <c:v>м.Костянтинівка</c:v>
                </c:pt>
                <c:pt idx="8">
                  <c:v>м.Краматорськ</c:v>
                </c:pt>
                <c:pt idx="9">
                  <c:v>м.Покровськ</c:v>
                </c:pt>
                <c:pt idx="10">
                  <c:v>м.Маріуполь</c:v>
                </c:pt>
                <c:pt idx="11">
                  <c:v>м.Новогродівка</c:v>
                </c:pt>
                <c:pt idx="12">
                  <c:v>м.Селидове</c:v>
                </c:pt>
                <c:pt idx="13">
                  <c:v>м.Слов'янськ</c:v>
                </c:pt>
              </c:strCache>
            </c:strRef>
          </c:cat>
          <c:val>
            <c:numRef>
              <c:f>Лист1!$E$3:$E$16</c:f>
              <c:numCache>
                <c:formatCode>General</c:formatCode>
                <c:ptCount val="14"/>
                <c:pt idx="0">
                  <c:v>1</c:v>
                </c:pt>
                <c:pt idx="3">
                  <c:v>2</c:v>
                </c:pt>
                <c:pt idx="7">
                  <c:v>3</c:v>
                </c:pt>
                <c:pt idx="10">
                  <c:v>4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065088"/>
        <c:axId val="37067392"/>
      </c:barChart>
      <c:catAx>
        <c:axId val="3706508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7067392"/>
        <c:crosses val="autoZero"/>
        <c:auto val="1"/>
        <c:lblAlgn val="ctr"/>
        <c:lblOffset val="100"/>
        <c:noMultiLvlLbl val="0"/>
      </c:catAx>
      <c:valAx>
        <c:axId val="37067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7065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283890378546529"/>
          <c:y val="0.13340997166724905"/>
          <c:w val="0.28584937009001005"/>
          <c:h val="0.62377056467703351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694273539694176"/>
          <c:y val="3.2848073779078009E-2"/>
          <c:w val="0.49899058164288163"/>
          <c:h val="0.8923429658683353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Лист1!$B$17</c:f>
              <c:strCache>
                <c:ptCount val="1"/>
                <c:pt idx="0">
                  <c:v>укладено покритття або триває укладка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Лист1!$A$18:$A$34</c:f>
              <c:strCache>
                <c:ptCount val="17"/>
                <c:pt idx="0">
                  <c:v>Бахмутський р-н</c:v>
                </c:pt>
                <c:pt idx="1">
                  <c:v>Великоновосілківський р-н</c:v>
                </c:pt>
                <c:pt idx="2">
                  <c:v>Волноваський р-н</c:v>
                </c:pt>
                <c:pt idx="3">
                  <c:v>Нікольський р-н</c:v>
                </c:pt>
                <c:pt idx="4">
                  <c:v>Добропільський р-н</c:v>
                </c:pt>
                <c:pt idx="5">
                  <c:v>Костянтинівський р-н</c:v>
                </c:pt>
                <c:pt idx="6">
                  <c:v>Покровський р-н</c:v>
                </c:pt>
                <c:pt idx="7">
                  <c:v>Мар'їнський р-н</c:v>
                </c:pt>
                <c:pt idx="8">
                  <c:v>Олександрівський р-н</c:v>
                </c:pt>
                <c:pt idx="9">
                  <c:v>Мангушський р-н</c:v>
                </c:pt>
                <c:pt idx="10">
                  <c:v>Слов'янський р-н</c:v>
                </c:pt>
                <c:pt idx="11">
                  <c:v>Ясинуватський р-н</c:v>
                </c:pt>
                <c:pt idx="12">
                  <c:v>Лиманська ОТГ</c:v>
                </c:pt>
                <c:pt idx="13">
                  <c:v>Соледарська ОТГ</c:v>
                </c:pt>
                <c:pt idx="14">
                  <c:v>Черкаська ОТГ</c:v>
                </c:pt>
                <c:pt idx="15">
                  <c:v>Миколаївська ОТГ</c:v>
                </c:pt>
                <c:pt idx="16">
                  <c:v>Іллінівська ОТГ</c:v>
                </c:pt>
              </c:strCache>
            </c:strRef>
          </c:cat>
          <c:val>
            <c:numRef>
              <c:f>Лист1!$B$18:$B$34</c:f>
              <c:numCache>
                <c:formatCode>General</c:formatCode>
                <c:ptCount val="17"/>
                <c:pt idx="5">
                  <c:v>1</c:v>
                </c:pt>
                <c:pt idx="6">
                  <c:v>3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Лист1!$C$17</c:f>
              <c:strCache>
                <c:ptCount val="1"/>
                <c:pt idx="0">
                  <c:v>виготовлено основу та устанавлюється огорожа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Лист1!$A$18:$A$34</c:f>
              <c:strCache>
                <c:ptCount val="17"/>
                <c:pt idx="0">
                  <c:v>Бахмутський р-н</c:v>
                </c:pt>
                <c:pt idx="1">
                  <c:v>Великоновосілківський р-н</c:v>
                </c:pt>
                <c:pt idx="2">
                  <c:v>Волноваський р-н</c:v>
                </c:pt>
                <c:pt idx="3">
                  <c:v>Нікольський р-н</c:v>
                </c:pt>
                <c:pt idx="4">
                  <c:v>Добропільський р-н</c:v>
                </c:pt>
                <c:pt idx="5">
                  <c:v>Костянтинівський р-н</c:v>
                </c:pt>
                <c:pt idx="6">
                  <c:v>Покровський р-н</c:v>
                </c:pt>
                <c:pt idx="7">
                  <c:v>Мар'їнський р-н</c:v>
                </c:pt>
                <c:pt idx="8">
                  <c:v>Олександрівський р-н</c:v>
                </c:pt>
                <c:pt idx="9">
                  <c:v>Мангушський р-н</c:v>
                </c:pt>
                <c:pt idx="10">
                  <c:v>Слов'янський р-н</c:v>
                </c:pt>
                <c:pt idx="11">
                  <c:v>Ясинуватський р-н</c:v>
                </c:pt>
                <c:pt idx="12">
                  <c:v>Лиманська ОТГ</c:v>
                </c:pt>
                <c:pt idx="13">
                  <c:v>Соледарська ОТГ</c:v>
                </c:pt>
                <c:pt idx="14">
                  <c:v>Черкаська ОТГ</c:v>
                </c:pt>
                <c:pt idx="15">
                  <c:v>Миколаївська ОТГ</c:v>
                </c:pt>
                <c:pt idx="16">
                  <c:v>Іллінівська ОТГ</c:v>
                </c:pt>
              </c:strCache>
            </c:strRef>
          </c:cat>
          <c:val>
            <c:numRef>
              <c:f>Лист1!$C$18:$C$34</c:f>
              <c:numCache>
                <c:formatCode>General</c:formatCode>
                <c:ptCount val="1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5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Лист1!$D$17</c:f>
              <c:strCache>
                <c:ptCount val="1"/>
                <c:pt idx="0">
                  <c:v>основа у стадії будівництва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Лист1!$A$18:$A$34</c:f>
              <c:strCache>
                <c:ptCount val="17"/>
                <c:pt idx="0">
                  <c:v>Бахмутський р-н</c:v>
                </c:pt>
                <c:pt idx="1">
                  <c:v>Великоновосілківський р-н</c:v>
                </c:pt>
                <c:pt idx="2">
                  <c:v>Волноваський р-н</c:v>
                </c:pt>
                <c:pt idx="3">
                  <c:v>Нікольський р-н</c:v>
                </c:pt>
                <c:pt idx="4">
                  <c:v>Добропільський р-н</c:v>
                </c:pt>
                <c:pt idx="5">
                  <c:v>Костянтинівський р-н</c:v>
                </c:pt>
                <c:pt idx="6">
                  <c:v>Покровський р-н</c:v>
                </c:pt>
                <c:pt idx="7">
                  <c:v>Мар'їнський р-н</c:v>
                </c:pt>
                <c:pt idx="8">
                  <c:v>Олександрівський р-н</c:v>
                </c:pt>
                <c:pt idx="9">
                  <c:v>Мангушський р-н</c:v>
                </c:pt>
                <c:pt idx="10">
                  <c:v>Слов'янський р-н</c:v>
                </c:pt>
                <c:pt idx="11">
                  <c:v>Ясинуватський р-н</c:v>
                </c:pt>
                <c:pt idx="12">
                  <c:v>Лиманська ОТГ</c:v>
                </c:pt>
                <c:pt idx="13">
                  <c:v>Соледарська ОТГ</c:v>
                </c:pt>
                <c:pt idx="14">
                  <c:v>Черкаська ОТГ</c:v>
                </c:pt>
                <c:pt idx="15">
                  <c:v>Миколаївська ОТГ</c:v>
                </c:pt>
                <c:pt idx="16">
                  <c:v>Іллінівська ОТГ</c:v>
                </c:pt>
              </c:strCache>
            </c:strRef>
          </c:cat>
          <c:val>
            <c:numRef>
              <c:f>Лист1!$D$18:$D$34</c:f>
              <c:numCache>
                <c:formatCode>General</c:formatCode>
                <c:ptCount val="1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8">
                  <c:v>2</c:v>
                </c:pt>
                <c:pt idx="10">
                  <c:v>1</c:v>
                </c:pt>
                <c:pt idx="11">
                  <c:v>1</c:v>
                </c:pt>
                <c:pt idx="12">
                  <c:v>3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Лист1!$E$17</c:f>
              <c:strCache>
                <c:ptCount val="1"/>
                <c:pt idx="0">
                  <c:v>не розпочато будівництво основи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Лист1!$A$18:$A$34</c:f>
              <c:strCache>
                <c:ptCount val="17"/>
                <c:pt idx="0">
                  <c:v>Бахмутський р-н</c:v>
                </c:pt>
                <c:pt idx="1">
                  <c:v>Великоновосілківський р-н</c:v>
                </c:pt>
                <c:pt idx="2">
                  <c:v>Волноваський р-н</c:v>
                </c:pt>
                <c:pt idx="3">
                  <c:v>Нікольський р-н</c:v>
                </c:pt>
                <c:pt idx="4">
                  <c:v>Добропільський р-н</c:v>
                </c:pt>
                <c:pt idx="5">
                  <c:v>Костянтинівський р-н</c:v>
                </c:pt>
                <c:pt idx="6">
                  <c:v>Покровський р-н</c:v>
                </c:pt>
                <c:pt idx="7">
                  <c:v>Мар'їнський р-н</c:v>
                </c:pt>
                <c:pt idx="8">
                  <c:v>Олександрівський р-н</c:v>
                </c:pt>
                <c:pt idx="9">
                  <c:v>Мангушський р-н</c:v>
                </c:pt>
                <c:pt idx="10">
                  <c:v>Слов'янський р-н</c:v>
                </c:pt>
                <c:pt idx="11">
                  <c:v>Ясинуватський р-н</c:v>
                </c:pt>
                <c:pt idx="12">
                  <c:v>Лиманська ОТГ</c:v>
                </c:pt>
                <c:pt idx="13">
                  <c:v>Соледарська ОТГ</c:v>
                </c:pt>
                <c:pt idx="14">
                  <c:v>Черкаська ОТГ</c:v>
                </c:pt>
                <c:pt idx="15">
                  <c:v>Миколаївська ОТГ</c:v>
                </c:pt>
                <c:pt idx="16">
                  <c:v>Іллінівська ОТГ</c:v>
                </c:pt>
              </c:strCache>
            </c:strRef>
          </c:cat>
          <c:val>
            <c:numRef>
              <c:f>Лист1!$E$18:$E$34</c:f>
              <c:numCache>
                <c:formatCode>General</c:formatCode>
                <c:ptCount val="17"/>
                <c:pt idx="10">
                  <c:v>1</c:v>
                </c:pt>
                <c:pt idx="16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69984"/>
        <c:axId val="34955648"/>
      </c:barChart>
      <c:catAx>
        <c:axId val="325699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4955648"/>
        <c:crosses val="autoZero"/>
        <c:auto val="1"/>
        <c:lblAlgn val="ctr"/>
        <c:lblOffset val="100"/>
        <c:noMultiLvlLbl val="0"/>
      </c:catAx>
      <c:valAx>
        <c:axId val="34955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2569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709387541132261"/>
          <c:y val="5.8001656746799191E-2"/>
          <c:w val="0.17210990326614031"/>
          <c:h val="0.88698263989881754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25"/>
          <c:cat>
            <c:strRef>
              <c:f>Лист1!$B$11:$B$12</c:f>
              <c:strCache>
                <c:ptCount val="2"/>
                <c:pt idx="0">
                  <c:v>футбол</c:v>
                </c:pt>
                <c:pt idx="1">
                  <c:v>інші</c:v>
                </c:pt>
              </c:strCache>
            </c:strRef>
          </c:cat>
          <c:val>
            <c:numRef>
              <c:f>Лист1!$C$11:$C$12</c:f>
              <c:numCache>
                <c:formatCode>General</c:formatCode>
                <c:ptCount val="2"/>
                <c:pt idx="0">
                  <c:v>12.8</c:v>
                </c:pt>
                <c:pt idx="1">
                  <c:v>87.2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0D63-8696-4F81-B13F-731E8CE21D8B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3B6BA1-A99E-4746-BC78-D7D69BC81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835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C:\Users\Owner\Desktop\FootbolSlideMin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48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и\2017 документы\Fw- Оновлена донеччина. логотип\logo_onovlena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87424"/>
            <a:ext cx="2077393" cy="20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03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3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75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4" y="5052546"/>
            <a:ext cx="563701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3132290"/>
            <a:ext cx="7175351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61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413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341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04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5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1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90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95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02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9D0FC-B1DF-4D44-9A29-8D25F05A8A3C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97FCB-26B9-4260-89BB-25DB9AB8F789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2" descr="C:\Users\Owner\Desktop\FootbolSlideMini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6948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Документи\2017 документы\Fw- Оновлена донеччина. логотип\logo_onovlena-01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-387424"/>
            <a:ext cx="2077393" cy="207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 userDrawn="1"/>
        </p:nvSpPr>
        <p:spPr>
          <a:xfrm>
            <a:off x="1691680" y="190185"/>
            <a:ext cx="5423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tx2">
                    <a:lumMod val="75000"/>
                  </a:schemeClr>
                </a:solidFill>
              </a:rPr>
              <a:t>Проект Програми розвитку масового футболу                        в Донецькій області на 2017-2020 роки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0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13" Type="http://schemas.openxmlformats.org/officeDocument/2006/relationships/chart" Target="../charts/chart13.xml"/><Relationship Id="rId3" Type="http://schemas.openxmlformats.org/officeDocument/2006/relationships/chart" Target="../charts/chart3.xml"/><Relationship Id="rId7" Type="http://schemas.openxmlformats.org/officeDocument/2006/relationships/chart" Target="../charts/chart7.xml"/><Relationship Id="rId12" Type="http://schemas.openxmlformats.org/officeDocument/2006/relationships/chart" Target="../charts/chart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.xml"/><Relationship Id="rId11" Type="http://schemas.openxmlformats.org/officeDocument/2006/relationships/chart" Target="../charts/chart11.xml"/><Relationship Id="rId5" Type="http://schemas.openxmlformats.org/officeDocument/2006/relationships/chart" Target="../charts/chart5.xml"/><Relationship Id="rId15" Type="http://schemas.openxmlformats.org/officeDocument/2006/relationships/chart" Target="../charts/chart15.xml"/><Relationship Id="rId10" Type="http://schemas.openxmlformats.org/officeDocument/2006/relationships/chart" Target="../charts/chart10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Relationship Id="rId14" Type="http://schemas.openxmlformats.org/officeDocument/2006/relationships/chart" Target="../charts/char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Desktop\01-4 Полный мяч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и\2017 документы\Fw- Оновлена донеччина. логотип\logo_onovlena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522762"/>
            <a:ext cx="4379640" cy="437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82244" y="17728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dirty="0" smtClean="0">
                <a:solidFill>
                  <a:schemeClr val="tx2">
                    <a:lumMod val="75000"/>
                  </a:schemeClr>
                </a:solidFill>
              </a:rPr>
              <a:t>Про проект Програми </a:t>
            </a:r>
            <a:r>
              <a:rPr lang="uk-UA" sz="2400" b="1" dirty="0">
                <a:solidFill>
                  <a:schemeClr val="tx2">
                    <a:lumMod val="75000"/>
                  </a:schemeClr>
                </a:solidFill>
              </a:rPr>
              <a:t>розвитку масового футболу в Донецькій області на 2017-2020 роки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188640"/>
            <a:ext cx="601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ДОНЕЦЬКА ОБЛАСНА ДЕРЖАВНА АДМІНІСТРАЦІЯ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16820" y="3202896"/>
            <a:ext cx="4392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МИЦИК Володимир Петрович – начальник управління з питань фізичної культури та спорту облдержадміністрації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7086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5576" y="1324489"/>
            <a:ext cx="725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Розвиток та підтримка футбольної інфраструктури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862824"/>
            <a:ext cx="372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ОСНОВНІ ЗАВДАННЯ: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6271" y="1625988"/>
            <a:ext cx="555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/>
              <a:t>Облаштування 85 майданчиків зі штучним покриттям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5575" y="2082690"/>
            <a:ext cx="38425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/>
              <a:t>Значне відставання  у термінах реалізації  проекту: 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м. Лиман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м. Маріуполь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Олександрівський район</a:t>
            </a:r>
          </a:p>
          <a:p>
            <a:pPr marL="285750" indent="-285750">
              <a:buFontTx/>
              <a:buChar char="-"/>
            </a:pPr>
            <a:r>
              <a:rPr lang="uk-UA" sz="2000" dirty="0" smtClean="0"/>
              <a:t>Черкаська ОТГ</a:t>
            </a:r>
          </a:p>
          <a:p>
            <a:pPr marL="285750" indent="-285750">
              <a:buFontTx/>
              <a:buChar char="-"/>
            </a:pPr>
            <a:endParaRPr lang="uk-UA" sz="2000" dirty="0" smtClean="0"/>
          </a:p>
        </p:txBody>
      </p:sp>
      <p:pic>
        <p:nvPicPr>
          <p:cNvPr id="3074" name="Picture 2" descr="C:\Users\Owner\Desktop\на коллегию фото 2\мариупо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78273"/>
            <a:ext cx="3604443" cy="287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24089" y="4299591"/>
            <a:ext cx="1583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м. Маріуполь</a:t>
            </a:r>
          </a:p>
        </p:txBody>
      </p:sp>
      <p:pic>
        <p:nvPicPr>
          <p:cNvPr id="6146" name="Picture 2" descr="C:\Users\Owner\Desktop\ПРОЕКТЫ ПЛОЩАДКИ 2017\на коллегию фото\на коллегию фото 2\с. петрівка перш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86" y="4359594"/>
            <a:ext cx="3746267" cy="28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078512" y="4391014"/>
            <a:ext cx="201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с. Петрівка Перша</a:t>
            </a:r>
          </a:p>
        </p:txBody>
      </p:sp>
      <p:pic>
        <p:nvPicPr>
          <p:cNvPr id="6147" name="Picture 3" descr="C:\Users\Owner\Desktop\ПРОЕКТЫ ПЛОЩАДКИ 2017\на коллегию фото\на коллегию фото 2\новоолександрыв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085" y="2127749"/>
            <a:ext cx="3746267" cy="232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666720" y="1761930"/>
            <a:ext cx="23576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с. Новоолександрівка</a:t>
            </a:r>
          </a:p>
        </p:txBody>
      </p:sp>
    </p:spTree>
    <p:extLst>
      <p:ext uri="{BB962C8B-B14F-4D97-AF65-F5344CB8AC3E}">
        <p14:creationId xmlns:p14="http://schemas.microsoft.com/office/powerpoint/2010/main" val="18149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922539"/>
            <a:ext cx="372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ОСНОВНІ ЗАВДАННЯ: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12892" y="1384204"/>
            <a:ext cx="725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Розвиток та підтримка футбольної інфраструктури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6271" y="1995320"/>
            <a:ext cx="555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/>
              <a:t>Облаштування 85 майданчиків зі штучним покриттям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12892" y="2564904"/>
            <a:ext cx="627359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/>
              <a:t>Зовсім не розпочали роботи з реалізації  проекту: </a:t>
            </a:r>
          </a:p>
          <a:p>
            <a:endParaRPr lang="uk-UA" sz="1000" b="1" dirty="0" smtClean="0"/>
          </a:p>
          <a:p>
            <a:r>
              <a:rPr lang="uk-UA" sz="2200" b="1" dirty="0" smtClean="0"/>
              <a:t>14 об'єктів </a:t>
            </a:r>
          </a:p>
          <a:p>
            <a:pPr marL="285750" indent="-285750">
              <a:buFontTx/>
              <a:buChar char="-"/>
            </a:pPr>
            <a:r>
              <a:rPr lang="uk-UA" sz="2400" dirty="0"/>
              <a:t>м. </a:t>
            </a:r>
            <a:r>
              <a:rPr lang="uk-UA" sz="2400" dirty="0" err="1"/>
              <a:t>Авдіївка</a:t>
            </a:r>
            <a:r>
              <a:rPr lang="uk-UA" sz="2400" dirty="0"/>
              <a:t> (1 од.)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м</a:t>
            </a:r>
            <a:r>
              <a:rPr lang="uk-UA" sz="2400" dirty="0" smtClean="0"/>
              <a:t>. Торецьк (2 од.)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м. Костянтинівка (3 од.)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м</a:t>
            </a:r>
            <a:r>
              <a:rPr lang="uk-UA" sz="2400" dirty="0" smtClean="0"/>
              <a:t>. Маріуполь (4 од.)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Іллінівська ОТГ (2 од.)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Слов'янськ (1 од.)</a:t>
            </a:r>
          </a:p>
          <a:p>
            <a:pPr marL="285750" indent="-285750">
              <a:buFontTx/>
              <a:buChar char="-"/>
            </a:pPr>
            <a:r>
              <a:rPr lang="uk-UA" sz="2400" dirty="0" smtClean="0"/>
              <a:t>Слов'янський район (1 од.)</a:t>
            </a:r>
          </a:p>
          <a:p>
            <a:pPr marL="285750" indent="-285750">
              <a:buFontTx/>
              <a:buChar char="-"/>
            </a:pP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402420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6271" y="836712"/>
            <a:ext cx="555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/>
              <a:t>Облаштування 85 майданчиків зі штучним покриттям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134805"/>
              </p:ext>
            </p:extLst>
          </p:nvPr>
        </p:nvGraphicFramePr>
        <p:xfrm>
          <a:off x="1331640" y="1297524"/>
          <a:ext cx="7992888" cy="5803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5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93874" y="836712"/>
            <a:ext cx="555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/>
              <a:t>Облаштування 85 майданчиків зі штучним покриттям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5474697"/>
              </p:ext>
            </p:extLst>
          </p:nvPr>
        </p:nvGraphicFramePr>
        <p:xfrm>
          <a:off x="862459" y="1302543"/>
          <a:ext cx="8281541" cy="5555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0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1160" y="920883"/>
            <a:ext cx="372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ОСНОВНІ ЗАВДАННЯ: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2263" y="1382548"/>
            <a:ext cx="745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Дитячо-юнацька академія футболу Донецької області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12679" y="1864704"/>
            <a:ext cx="748190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u="sng" dirty="0" smtClean="0"/>
              <a:t>Федерація футболу Донецької області</a:t>
            </a:r>
          </a:p>
          <a:p>
            <a:endParaRPr lang="uk-UA" sz="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/>
              <a:t>Створення  футбольної Академії та визначення програми її роботи</a:t>
            </a:r>
          </a:p>
          <a:p>
            <a:endParaRPr lang="uk-UA" sz="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/>
              <a:t>Навчання тренерів за програмою курсів підвищення кваліфікації  «Лідер масового футболу»</a:t>
            </a:r>
          </a:p>
          <a:p>
            <a:endParaRPr lang="uk-UA" sz="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/>
              <a:t>Заробітна плата тренерського складу Академії футболу </a:t>
            </a:r>
          </a:p>
          <a:p>
            <a:endParaRPr lang="uk-UA" sz="8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/>
              <a:t>Забезпечення спортивною формою, інвентарем, футбольними м’ячами </a:t>
            </a:r>
            <a:r>
              <a:rPr lang="uk-UA" b="1" dirty="0"/>
              <a:t>для організації занять Академії </a:t>
            </a:r>
            <a:r>
              <a:rPr lang="uk-UA" b="1" dirty="0" smtClean="0"/>
              <a:t>футболу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12679" y="4723305"/>
            <a:ext cx="7308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>
                <a:solidFill>
                  <a:schemeClr val="accent3">
                    <a:lumMod val="50000"/>
                  </a:schemeClr>
                </a:solidFill>
              </a:rPr>
              <a:t>Виконавчі органи міських рад, </a:t>
            </a:r>
            <a:r>
              <a:rPr lang="uk-UA" sz="2000" b="1" u="sng" dirty="0" err="1">
                <a:solidFill>
                  <a:schemeClr val="accent3">
                    <a:lumMod val="50000"/>
                  </a:schemeClr>
                </a:solidFill>
              </a:rPr>
              <a:t>рад</a:t>
            </a:r>
            <a:r>
              <a:rPr lang="uk-UA" sz="2000" b="1" u="sng" dirty="0">
                <a:solidFill>
                  <a:schemeClr val="accent3">
                    <a:lumMod val="50000"/>
                  </a:schemeClr>
                </a:solidFill>
              </a:rPr>
              <a:t> об’єднаних територіальних громад, райдержадміністрації, військово-цивільні адміністрації, </a:t>
            </a:r>
            <a:r>
              <a:rPr lang="uk-UA" sz="2000" b="1" u="sng" dirty="0" err="1">
                <a:solidFill>
                  <a:schemeClr val="accent3">
                    <a:lumMod val="50000"/>
                  </a:schemeClr>
                </a:solidFill>
              </a:rPr>
              <a:t>балансоутримувачі</a:t>
            </a:r>
            <a:r>
              <a:rPr lang="uk-UA" sz="2000" b="1" u="sng" dirty="0">
                <a:solidFill>
                  <a:schemeClr val="accent3">
                    <a:lumMod val="50000"/>
                  </a:schemeClr>
                </a:solidFill>
              </a:rPr>
              <a:t> спортивних </a:t>
            </a:r>
            <a:r>
              <a:rPr lang="uk-UA" sz="2000" b="1" u="sng" dirty="0" smtClean="0">
                <a:solidFill>
                  <a:schemeClr val="accent3">
                    <a:lumMod val="50000"/>
                  </a:schemeClr>
                </a:solidFill>
              </a:rPr>
              <a:t>майданчиків</a:t>
            </a:r>
          </a:p>
          <a:p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Надання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спортивних майданчиків зі штучним покриттям на безоплатній основі для організації занять Академії футболу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8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71160" y="920883"/>
            <a:ext cx="372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ОСНОВНІ ЗАВДАННЯ: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2263" y="1382548"/>
            <a:ext cx="7452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Дитячо-юнацька академія футболу Донецької області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1857940"/>
            <a:ext cx="77768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dirty="0" smtClean="0"/>
              <a:t>Навчання тренерів за програмою курсів підвищення кваліфікації   «Лідер масового футболу»                  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перший випуск 28 фахівців                 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                                                      12 червня 2017 року </a:t>
            </a:r>
          </a:p>
        </p:txBody>
      </p:sp>
      <p:pic>
        <p:nvPicPr>
          <p:cNvPr id="16386" name="Picture 2" descr="C:\Users\Owner\Desktop\Фото_Вручення «Сертифікатів лідерів масового футболу УЄФА» (13.06.2017)\IMG_39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953" y="3360835"/>
            <a:ext cx="3013484" cy="219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Owner\Desktop\Фото_Вручення «Сертифікатів лідерів масового футболу УЄФА» (13.06.2017)\IMG_39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64" y="3360835"/>
            <a:ext cx="4838336" cy="356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Owner\Desktop\Фото_Вручення «Сертифікатів лідерів масового футболу УЄФА» (13.06.2017)\IMG_39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185" y="4645366"/>
            <a:ext cx="2987479" cy="224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29096" y="2864692"/>
            <a:ext cx="6721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Фінансування проекту за рахунок інших джерел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56900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922539"/>
            <a:ext cx="372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ОСНОВНІ ЗАВДАННЯ: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24383" y="1371497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Залучення широких верств населення до масового футболу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70764" y="2054189"/>
            <a:ext cx="66254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організаційні </a:t>
            </a:r>
            <a:r>
              <a:rPr lang="uk-UA" sz="2000" b="1" dirty="0"/>
              <a:t>заходи  із залученням населення, зокрема дітей, до занять  футболом за місцем їх проживання 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70764" y="2996952"/>
            <a:ext cx="65896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проведення щорічного форуму "Футбольні   канікули" серед  учнів загальноосвітніх  навчальних закладів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25238" y="3861048"/>
            <a:ext cx="69672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проведення модуля «Футбол» та «Днів футболу» у загальноосвітніх навчальних закладах та залучати до уроку футболу учнів усіх загальноосвітніх навчальних закладів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25238" y="5229199"/>
            <a:ext cx="6624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відкриття спільно з дитячо-юнацькими спортивними школами класів спортивного профілю з футболу в загальноосвітніх навчальних закладах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922539"/>
            <a:ext cx="372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ОСНОВНІ ЗАВДАННЯ: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1190" y="4869159"/>
            <a:ext cx="35475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u="sng" dirty="0">
                <a:solidFill>
                  <a:schemeClr val="accent3">
                    <a:lumMod val="50000"/>
                  </a:schemeClr>
                </a:solidFill>
              </a:rPr>
              <a:t>Інформаційна підтримка</a:t>
            </a:r>
            <a:endParaRPr lang="ru-RU" sz="24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60652" y="1384204"/>
            <a:ext cx="4925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u="sng" dirty="0">
                <a:solidFill>
                  <a:schemeClr val="accent3">
                    <a:lumMod val="50000"/>
                  </a:schemeClr>
                </a:solidFill>
              </a:rPr>
              <a:t>Навчання та кадрове забезпечення</a:t>
            </a:r>
            <a:endParaRPr lang="ru-RU" sz="2400" u="sng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830990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«</a:t>
            </a:r>
            <a:r>
              <a:rPr lang="uk-UA" sz="2000" b="1" dirty="0" smtClean="0"/>
              <a:t>Школа </a:t>
            </a:r>
            <a:r>
              <a:rPr lang="uk-UA" sz="2000" b="1" dirty="0"/>
              <a:t>юних арбітрів» для підготовки резерву футбольних суддів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53756" y="2511475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створення футбольної волонтерської мережі в регіоні та проведення семінарів для волонтерів соціальних проектів масового футболу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545721"/>
            <a:ext cx="68407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підготовка </a:t>
            </a:r>
            <a:r>
              <a:rPr lang="uk-UA" sz="2000" b="1" dirty="0"/>
              <a:t>лідерів та волонтерів соціального проекту ФФУ «Відкриті уроки футболу</a:t>
            </a:r>
            <a:r>
              <a:rPr lang="uk-UA" sz="2000" b="1" dirty="0" smtClean="0"/>
              <a:t>»</a:t>
            </a:r>
          </a:p>
          <a:p>
            <a:endParaRPr lang="uk-UA" sz="800" dirty="0" smtClean="0"/>
          </a:p>
          <a:p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Конкурс «Кращий тренер з футболу»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01694" y="558924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Залучення засоби </a:t>
            </a:r>
            <a:r>
              <a:rPr lang="uk-UA" sz="2000" b="1" dirty="0"/>
              <a:t>масової інформації до проведення всеукраїнських, обласних, місцевих змагань з футболу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7024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1484784"/>
            <a:ext cx="78843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формування </a:t>
            </a: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моделі розвитку футболу на території області на демократичних та гуманістичних засадах шляхом об'єднання зусиль зацікавлених державних, громадських, приватних організацій та широких верств населення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збільшення кількості населення, яке проводить активне дозвілля шляхом занять футболом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удосконалення системи підготовки футболістів  та побудова повноцінної структури розвитку 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футболу;</a:t>
            </a:r>
          </a:p>
          <a:p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підвищення престижності професії тренера та удосконалення системи підготовки та підвищення кваліфікації фахівців футболу; 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створення сучасної інфраструктури для розвитку футболу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endParaRPr lang="ru-RU" sz="8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uk-UA" sz="2000" b="1" dirty="0">
                <a:solidFill>
                  <a:schemeClr val="accent3">
                    <a:lumMod val="50000"/>
                  </a:schemeClr>
                </a:solidFill>
              </a:rPr>
              <a:t>збільшення ресурсного забезпечення розвитку футболу, залучення позабюджетних коштів. 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922346"/>
            <a:ext cx="32574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000" b="1" dirty="0" smtClean="0"/>
              <a:t>ОЧІКУВАНІ  РЕЗУЛЬТАТИ: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2605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wner\Desktop\football-ball фин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94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1680" y="836712"/>
            <a:ext cx="612068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Для занять футболом:</a:t>
            </a:r>
          </a:p>
          <a:p>
            <a:endParaRPr lang="uk-UA" sz="800" dirty="0" smtClean="0"/>
          </a:p>
          <a:p>
            <a:r>
              <a:rPr lang="uk-UA" sz="2400" dirty="0" smtClean="0"/>
              <a:t>56 </a:t>
            </a:r>
            <a:r>
              <a:rPr lang="uk-UA" sz="2400" dirty="0"/>
              <a:t>футбольних </a:t>
            </a:r>
            <a:r>
              <a:rPr lang="uk-UA" sz="2400" dirty="0" smtClean="0"/>
              <a:t>стадіонів</a:t>
            </a:r>
          </a:p>
          <a:p>
            <a:endParaRPr lang="uk-UA" sz="900" dirty="0" smtClean="0"/>
          </a:p>
          <a:p>
            <a:r>
              <a:rPr lang="uk-UA" sz="2400" dirty="0" smtClean="0"/>
              <a:t>250 </a:t>
            </a:r>
            <a:r>
              <a:rPr lang="uk-UA" sz="2400" dirty="0"/>
              <a:t>футбольних </a:t>
            </a:r>
            <a:r>
              <a:rPr lang="uk-UA" sz="2400" dirty="0" smtClean="0"/>
              <a:t>полів</a:t>
            </a:r>
          </a:p>
          <a:p>
            <a:endParaRPr lang="uk-UA" sz="900" dirty="0" smtClean="0"/>
          </a:p>
          <a:p>
            <a:r>
              <a:rPr lang="uk-UA" sz="2400" dirty="0" smtClean="0"/>
              <a:t>108 </a:t>
            </a:r>
            <a:r>
              <a:rPr lang="uk-UA" sz="2400" dirty="0"/>
              <a:t>майданчиків зі штучним </a:t>
            </a:r>
            <a:r>
              <a:rPr lang="uk-UA" sz="2400" dirty="0" smtClean="0"/>
              <a:t>покриттям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8664" y="4130663"/>
            <a:ext cx="27673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 в т.ч.: 3138 дітей   та підлітків - у відділеннях                       з </a:t>
            </a:r>
            <a:r>
              <a:rPr lang="uk-UA" sz="2400" dirty="0"/>
              <a:t>футболу дитячо-юнацьких спортивних шкіл </a:t>
            </a:r>
            <a:endParaRPr lang="uk-UA" sz="2400" dirty="0" smtClean="0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9510519"/>
              </p:ext>
            </p:extLst>
          </p:nvPr>
        </p:nvGraphicFramePr>
        <p:xfrm>
          <a:off x="323528" y="3319776"/>
          <a:ext cx="4867275" cy="308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731325" y="2854236"/>
            <a:ext cx="4967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17,8 тис. осіб займається футболом 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3315901"/>
            <a:ext cx="4860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6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% осіб, які займаються фізичною культурою і спортом </a:t>
            </a: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888757"/>
              </p:ext>
            </p:extLst>
          </p:nvPr>
        </p:nvGraphicFramePr>
        <p:xfrm>
          <a:off x="3240360" y="41387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752020" y="4315950"/>
            <a:ext cx="947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</a:rPr>
              <a:t>12,8%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12160" y="6446177"/>
            <a:ext cx="2783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75 </a:t>
            </a:r>
            <a:r>
              <a:rPr lang="uk-UA" sz="2000" dirty="0" smtClean="0"/>
              <a:t>футбольних тренерів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3580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7586" y="2492896"/>
            <a:ext cx="6750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активне залучення до занять футболом всіх верств населення області, створення умов для залучення до занять футболом якомога більшої кількості дітей та молоді, впровадження здорового способу життя в повсякденний побут жителів області та забезпечення їх зайнятості у вільний час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80339" y="1384204"/>
            <a:ext cx="2899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МЕТА  ПРОГРАМИ:</a:t>
            </a:r>
            <a:endParaRPr lang="uk-UA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4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C:\Users\Owner\Desktop\Фото_Кубок губернатора з футболу, Шкільна футзальна ліга України\IMG_6696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396" y="1628368"/>
            <a:ext cx="2966583" cy="223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12264" y="922539"/>
            <a:ext cx="372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ОСНОВНІ ЗАВДАННЯ:</a:t>
            </a:r>
            <a:endParaRPr lang="uk-UA" sz="2400" b="1" dirty="0">
              <a:solidFill>
                <a:prstClr val="black"/>
              </a:solidFill>
            </a:endParaRPr>
          </a:p>
        </p:txBody>
      </p:sp>
      <p:pic>
        <p:nvPicPr>
          <p:cNvPr id="15361" name="Picture 1" descr="C:\Users\Owner\Desktop\Фото_Кубок губернатора з футболу, Шкільна футзальна ліга України\IMG_713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84204"/>
            <a:ext cx="5054304" cy="37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7" y="1397536"/>
            <a:ext cx="3673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Спортивно-масові заходи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Owner\Desktop\Фото_Кубок губернатора з футболу, Шкільна футзальна ліга України\thumb_159882_news_v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553" y="4924810"/>
            <a:ext cx="2946792" cy="203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Owner\Desktop\Фото_Кубок губернатора з футболу, Шкільна футзальна ліга України\image_(11)_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274" y="3861049"/>
            <a:ext cx="4054095" cy="302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Users\Owner\Desktop\Фото_Кубок губернатора з футболу, Шкільна футзальна ліга України\IMG_704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46" y="5174932"/>
            <a:ext cx="2358062" cy="17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4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587096" y="0"/>
            <a:ext cx="8490044" cy="7029400"/>
            <a:chOff x="-16421" y="113868"/>
            <a:chExt cx="7755838" cy="889248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448794" y="8139526"/>
              <a:ext cx="219750" cy="288032"/>
              <a:chOff x="1448794" y="8139526"/>
              <a:chExt cx="219750" cy="288032"/>
            </a:xfrm>
          </p:grpSpPr>
          <p:sp>
            <p:nvSpPr>
              <p:cNvPr id="93" name="Равнобедренный треугольник 92"/>
              <p:cNvSpPr/>
              <p:nvPr/>
            </p:nvSpPr>
            <p:spPr>
              <a:xfrm>
                <a:off x="1500775" y="8139526"/>
                <a:ext cx="115788" cy="288032"/>
              </a:xfrm>
              <a:prstGeom prst="triangl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33" name="Прямая соединительная линия 1032"/>
              <p:cNvCxnSpPr/>
              <p:nvPr/>
            </p:nvCxnSpPr>
            <p:spPr>
              <a:xfrm flipV="1">
                <a:off x="1448794" y="8170263"/>
                <a:ext cx="219750" cy="22655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26" name="Picture 2" descr="C:\Users\Owner\Desktop\M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421" y="113868"/>
              <a:ext cx="6223277" cy="889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Заголовок 1"/>
            <p:cNvSpPr txBox="1">
              <a:spLocks/>
            </p:cNvSpPr>
            <p:nvPr/>
          </p:nvSpPr>
          <p:spPr>
            <a:xfrm>
              <a:off x="2239644" y="7923502"/>
              <a:ext cx="1017463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МАРІУПОЛЬ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42" name="Заголовок 1"/>
            <p:cNvSpPr txBox="1">
              <a:spLocks/>
            </p:cNvSpPr>
            <p:nvPr/>
          </p:nvSpPr>
          <p:spPr>
            <a:xfrm>
              <a:off x="1324170" y="7359826"/>
              <a:ext cx="1167716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НІКОЛЬСЬКИЙ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45" name="Заголовок 1"/>
            <p:cNvSpPr txBox="1">
              <a:spLocks/>
            </p:cNvSpPr>
            <p:nvPr/>
          </p:nvSpPr>
          <p:spPr>
            <a:xfrm>
              <a:off x="1117101" y="7995510"/>
              <a:ext cx="1244547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МАНГУШСЬКИЙ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graphicFrame>
          <p:nvGraphicFramePr>
            <p:cNvPr id="69" name="Диаграмма 68"/>
            <p:cNvGraphicFramePr/>
            <p:nvPr>
              <p:extLst>
                <p:ext uri="{D42A27DB-BD31-4B8C-83A1-F6EECF244321}">
                  <p14:modId xmlns:p14="http://schemas.microsoft.com/office/powerpoint/2010/main" val="3921052290"/>
                </p:ext>
              </p:extLst>
            </p:nvPr>
          </p:nvGraphicFramePr>
          <p:xfrm>
            <a:off x="2947445" y="7450215"/>
            <a:ext cx="527914" cy="70081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2" name="Диаграмма 1"/>
            <p:cNvGraphicFramePr/>
            <p:nvPr>
              <p:extLst>
                <p:ext uri="{D42A27DB-BD31-4B8C-83A1-F6EECF244321}">
                  <p14:modId xmlns:p14="http://schemas.microsoft.com/office/powerpoint/2010/main" val="4102932021"/>
                </p:ext>
              </p:extLst>
            </p:nvPr>
          </p:nvGraphicFramePr>
          <p:xfrm>
            <a:off x="1540861" y="8028384"/>
            <a:ext cx="614645" cy="672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5" name="Полилиния 14"/>
            <p:cNvSpPr/>
            <p:nvPr/>
          </p:nvSpPr>
          <p:spPr>
            <a:xfrm>
              <a:off x="2421428" y="3632200"/>
              <a:ext cx="2163272" cy="3949700"/>
            </a:xfrm>
            <a:custGeom>
              <a:avLst/>
              <a:gdLst>
                <a:gd name="connsiteX0" fmla="*/ 2163272 w 2163272"/>
                <a:gd name="connsiteY0" fmla="*/ 0 h 3949700"/>
                <a:gd name="connsiteX1" fmla="*/ 2137872 w 2163272"/>
                <a:gd name="connsiteY1" fmla="*/ 139700 h 3949700"/>
                <a:gd name="connsiteX2" fmla="*/ 2112472 w 2163272"/>
                <a:gd name="connsiteY2" fmla="*/ 177800 h 3949700"/>
                <a:gd name="connsiteX3" fmla="*/ 2036272 w 2163272"/>
                <a:gd name="connsiteY3" fmla="*/ 203200 h 3949700"/>
                <a:gd name="connsiteX4" fmla="*/ 1947372 w 2163272"/>
                <a:gd name="connsiteY4" fmla="*/ 228600 h 3949700"/>
                <a:gd name="connsiteX5" fmla="*/ 1820372 w 2163272"/>
                <a:gd name="connsiteY5" fmla="*/ 241300 h 3949700"/>
                <a:gd name="connsiteX6" fmla="*/ 1794972 w 2163272"/>
                <a:gd name="connsiteY6" fmla="*/ 279400 h 3949700"/>
                <a:gd name="connsiteX7" fmla="*/ 1782272 w 2163272"/>
                <a:gd name="connsiteY7" fmla="*/ 444500 h 3949700"/>
                <a:gd name="connsiteX8" fmla="*/ 1680672 w 2163272"/>
                <a:gd name="connsiteY8" fmla="*/ 457200 h 3949700"/>
                <a:gd name="connsiteX9" fmla="*/ 1579072 w 2163272"/>
                <a:gd name="connsiteY9" fmla="*/ 444500 h 3949700"/>
                <a:gd name="connsiteX10" fmla="*/ 1490172 w 2163272"/>
                <a:gd name="connsiteY10" fmla="*/ 457200 h 3949700"/>
                <a:gd name="connsiteX11" fmla="*/ 1388572 w 2163272"/>
                <a:gd name="connsiteY11" fmla="*/ 482600 h 3949700"/>
                <a:gd name="connsiteX12" fmla="*/ 1350472 w 2163272"/>
                <a:gd name="connsiteY12" fmla="*/ 520700 h 3949700"/>
                <a:gd name="connsiteX13" fmla="*/ 1325072 w 2163272"/>
                <a:gd name="connsiteY13" fmla="*/ 558800 h 3949700"/>
                <a:gd name="connsiteX14" fmla="*/ 1248872 w 2163272"/>
                <a:gd name="connsiteY14" fmla="*/ 596900 h 3949700"/>
                <a:gd name="connsiteX15" fmla="*/ 1210772 w 2163272"/>
                <a:gd name="connsiteY15" fmla="*/ 584200 h 3949700"/>
                <a:gd name="connsiteX16" fmla="*/ 1198072 w 2163272"/>
                <a:gd name="connsiteY16" fmla="*/ 546100 h 3949700"/>
                <a:gd name="connsiteX17" fmla="*/ 1172672 w 2163272"/>
                <a:gd name="connsiteY17" fmla="*/ 508000 h 3949700"/>
                <a:gd name="connsiteX18" fmla="*/ 1096472 w 2163272"/>
                <a:gd name="connsiteY18" fmla="*/ 457200 h 3949700"/>
                <a:gd name="connsiteX19" fmla="*/ 956772 w 2163272"/>
                <a:gd name="connsiteY19" fmla="*/ 469900 h 3949700"/>
                <a:gd name="connsiteX20" fmla="*/ 944072 w 2163272"/>
                <a:gd name="connsiteY20" fmla="*/ 596900 h 3949700"/>
                <a:gd name="connsiteX21" fmla="*/ 931372 w 2163272"/>
                <a:gd name="connsiteY21" fmla="*/ 673100 h 3949700"/>
                <a:gd name="connsiteX22" fmla="*/ 918672 w 2163272"/>
                <a:gd name="connsiteY22" fmla="*/ 812800 h 3949700"/>
                <a:gd name="connsiteX23" fmla="*/ 829772 w 2163272"/>
                <a:gd name="connsiteY23" fmla="*/ 901700 h 3949700"/>
                <a:gd name="connsiteX24" fmla="*/ 715472 w 2163272"/>
                <a:gd name="connsiteY24" fmla="*/ 914400 h 3949700"/>
                <a:gd name="connsiteX25" fmla="*/ 524972 w 2163272"/>
                <a:gd name="connsiteY25" fmla="*/ 914400 h 3949700"/>
                <a:gd name="connsiteX26" fmla="*/ 359872 w 2163272"/>
                <a:gd name="connsiteY26" fmla="*/ 927100 h 3949700"/>
                <a:gd name="connsiteX27" fmla="*/ 321772 w 2163272"/>
                <a:gd name="connsiteY27" fmla="*/ 1003300 h 3949700"/>
                <a:gd name="connsiteX28" fmla="*/ 309072 w 2163272"/>
                <a:gd name="connsiteY28" fmla="*/ 1143000 h 3949700"/>
                <a:gd name="connsiteX29" fmla="*/ 232872 w 2163272"/>
                <a:gd name="connsiteY29" fmla="*/ 1168400 h 3949700"/>
                <a:gd name="connsiteX30" fmla="*/ 93172 w 2163272"/>
                <a:gd name="connsiteY30" fmla="*/ 1168400 h 3949700"/>
                <a:gd name="connsiteX31" fmla="*/ 80472 w 2163272"/>
                <a:gd name="connsiteY31" fmla="*/ 1219200 h 3949700"/>
                <a:gd name="connsiteX32" fmla="*/ 42372 w 2163272"/>
                <a:gd name="connsiteY32" fmla="*/ 1231900 h 3949700"/>
                <a:gd name="connsiteX33" fmla="*/ 4272 w 2163272"/>
                <a:gd name="connsiteY33" fmla="*/ 1257300 h 3949700"/>
                <a:gd name="connsiteX34" fmla="*/ 55072 w 2163272"/>
                <a:gd name="connsiteY34" fmla="*/ 1384300 h 3949700"/>
                <a:gd name="connsiteX35" fmla="*/ 93172 w 2163272"/>
                <a:gd name="connsiteY35" fmla="*/ 1409700 h 3949700"/>
                <a:gd name="connsiteX36" fmla="*/ 169372 w 2163272"/>
                <a:gd name="connsiteY36" fmla="*/ 1435100 h 3949700"/>
                <a:gd name="connsiteX37" fmla="*/ 245572 w 2163272"/>
                <a:gd name="connsiteY37" fmla="*/ 1473200 h 3949700"/>
                <a:gd name="connsiteX38" fmla="*/ 283672 w 2163272"/>
                <a:gd name="connsiteY38" fmla="*/ 1498600 h 3949700"/>
                <a:gd name="connsiteX39" fmla="*/ 359872 w 2163272"/>
                <a:gd name="connsiteY39" fmla="*/ 1524000 h 3949700"/>
                <a:gd name="connsiteX40" fmla="*/ 397972 w 2163272"/>
                <a:gd name="connsiteY40" fmla="*/ 1549400 h 3949700"/>
                <a:gd name="connsiteX41" fmla="*/ 613872 w 2163272"/>
                <a:gd name="connsiteY41" fmla="*/ 1574800 h 3949700"/>
                <a:gd name="connsiteX42" fmla="*/ 651972 w 2163272"/>
                <a:gd name="connsiteY42" fmla="*/ 1600200 h 3949700"/>
                <a:gd name="connsiteX43" fmla="*/ 690072 w 2163272"/>
                <a:gd name="connsiteY43" fmla="*/ 1612900 h 3949700"/>
                <a:gd name="connsiteX44" fmla="*/ 702772 w 2163272"/>
                <a:gd name="connsiteY44" fmla="*/ 1651000 h 3949700"/>
                <a:gd name="connsiteX45" fmla="*/ 651972 w 2163272"/>
                <a:gd name="connsiteY45" fmla="*/ 1854200 h 3949700"/>
                <a:gd name="connsiteX46" fmla="*/ 613872 w 2163272"/>
                <a:gd name="connsiteY46" fmla="*/ 1866900 h 3949700"/>
                <a:gd name="connsiteX47" fmla="*/ 588472 w 2163272"/>
                <a:gd name="connsiteY47" fmla="*/ 1905000 h 3949700"/>
                <a:gd name="connsiteX48" fmla="*/ 563072 w 2163272"/>
                <a:gd name="connsiteY48" fmla="*/ 2019300 h 3949700"/>
                <a:gd name="connsiteX49" fmla="*/ 524972 w 2163272"/>
                <a:gd name="connsiteY49" fmla="*/ 2171700 h 3949700"/>
                <a:gd name="connsiteX50" fmla="*/ 550372 w 2163272"/>
                <a:gd name="connsiteY50" fmla="*/ 2298700 h 3949700"/>
                <a:gd name="connsiteX51" fmla="*/ 601172 w 2163272"/>
                <a:gd name="connsiteY51" fmla="*/ 2374900 h 3949700"/>
                <a:gd name="connsiteX52" fmla="*/ 613872 w 2163272"/>
                <a:gd name="connsiteY52" fmla="*/ 2413000 h 3949700"/>
                <a:gd name="connsiteX53" fmla="*/ 639272 w 2163272"/>
                <a:gd name="connsiteY53" fmla="*/ 2451100 h 3949700"/>
                <a:gd name="connsiteX54" fmla="*/ 702772 w 2163272"/>
                <a:gd name="connsiteY54" fmla="*/ 2565400 h 3949700"/>
                <a:gd name="connsiteX55" fmla="*/ 715472 w 2163272"/>
                <a:gd name="connsiteY55" fmla="*/ 2692400 h 3949700"/>
                <a:gd name="connsiteX56" fmla="*/ 626572 w 2163272"/>
                <a:gd name="connsiteY56" fmla="*/ 2667000 h 3949700"/>
                <a:gd name="connsiteX57" fmla="*/ 588472 w 2163272"/>
                <a:gd name="connsiteY57" fmla="*/ 2641600 h 3949700"/>
                <a:gd name="connsiteX58" fmla="*/ 512272 w 2163272"/>
                <a:gd name="connsiteY58" fmla="*/ 2616200 h 3949700"/>
                <a:gd name="connsiteX59" fmla="*/ 474172 w 2163272"/>
                <a:gd name="connsiteY59" fmla="*/ 2628900 h 3949700"/>
                <a:gd name="connsiteX60" fmla="*/ 410672 w 2163272"/>
                <a:gd name="connsiteY60" fmla="*/ 2641600 h 3949700"/>
                <a:gd name="connsiteX61" fmla="*/ 385272 w 2163272"/>
                <a:gd name="connsiteY61" fmla="*/ 2717800 h 3949700"/>
                <a:gd name="connsiteX62" fmla="*/ 397972 w 2163272"/>
                <a:gd name="connsiteY62" fmla="*/ 2755900 h 3949700"/>
                <a:gd name="connsiteX63" fmla="*/ 397972 w 2163272"/>
                <a:gd name="connsiteY63" fmla="*/ 2794000 h 3949700"/>
                <a:gd name="connsiteX64" fmla="*/ 372572 w 2163272"/>
                <a:gd name="connsiteY64" fmla="*/ 2870200 h 3949700"/>
                <a:gd name="connsiteX65" fmla="*/ 448772 w 2163272"/>
                <a:gd name="connsiteY65" fmla="*/ 2921000 h 3949700"/>
                <a:gd name="connsiteX66" fmla="*/ 461472 w 2163272"/>
                <a:gd name="connsiteY66" fmla="*/ 2959100 h 3949700"/>
                <a:gd name="connsiteX67" fmla="*/ 436072 w 2163272"/>
                <a:gd name="connsiteY67" fmla="*/ 3048000 h 3949700"/>
                <a:gd name="connsiteX68" fmla="*/ 334472 w 2163272"/>
                <a:gd name="connsiteY68" fmla="*/ 3035300 h 3949700"/>
                <a:gd name="connsiteX69" fmla="*/ 207472 w 2163272"/>
                <a:gd name="connsiteY69" fmla="*/ 3060700 h 3949700"/>
                <a:gd name="connsiteX70" fmla="*/ 232872 w 2163272"/>
                <a:gd name="connsiteY70" fmla="*/ 3162300 h 3949700"/>
                <a:gd name="connsiteX71" fmla="*/ 258272 w 2163272"/>
                <a:gd name="connsiteY71" fmla="*/ 3200400 h 3949700"/>
                <a:gd name="connsiteX72" fmla="*/ 245572 w 2163272"/>
                <a:gd name="connsiteY72" fmla="*/ 3251200 h 3949700"/>
                <a:gd name="connsiteX73" fmla="*/ 232872 w 2163272"/>
                <a:gd name="connsiteY73" fmla="*/ 3429000 h 3949700"/>
                <a:gd name="connsiteX74" fmla="*/ 156672 w 2163272"/>
                <a:gd name="connsiteY74" fmla="*/ 3467100 h 3949700"/>
                <a:gd name="connsiteX75" fmla="*/ 143972 w 2163272"/>
                <a:gd name="connsiteY75" fmla="*/ 3505200 h 3949700"/>
                <a:gd name="connsiteX76" fmla="*/ 194772 w 2163272"/>
                <a:gd name="connsiteY76" fmla="*/ 3581400 h 3949700"/>
                <a:gd name="connsiteX77" fmla="*/ 270972 w 2163272"/>
                <a:gd name="connsiteY77" fmla="*/ 3632200 h 3949700"/>
                <a:gd name="connsiteX78" fmla="*/ 296372 w 2163272"/>
                <a:gd name="connsiteY78" fmla="*/ 3670300 h 3949700"/>
                <a:gd name="connsiteX79" fmla="*/ 321772 w 2163272"/>
                <a:gd name="connsiteY79" fmla="*/ 3746500 h 3949700"/>
                <a:gd name="connsiteX80" fmla="*/ 359872 w 2163272"/>
                <a:gd name="connsiteY80" fmla="*/ 3771900 h 3949700"/>
                <a:gd name="connsiteX81" fmla="*/ 372572 w 2163272"/>
                <a:gd name="connsiteY81" fmla="*/ 3810000 h 3949700"/>
                <a:gd name="connsiteX82" fmla="*/ 499572 w 2163272"/>
                <a:gd name="connsiteY82" fmla="*/ 3937000 h 3949700"/>
                <a:gd name="connsiteX83" fmla="*/ 537672 w 2163272"/>
                <a:gd name="connsiteY83" fmla="*/ 3949700 h 3949700"/>
                <a:gd name="connsiteX84" fmla="*/ 563072 w 2163272"/>
                <a:gd name="connsiteY84" fmla="*/ 3937000 h 394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2163272" h="3949700">
                  <a:moveTo>
                    <a:pt x="2163272" y="0"/>
                  </a:moveTo>
                  <a:cubicBezTo>
                    <a:pt x="2158894" y="35023"/>
                    <a:pt x="2157449" y="100545"/>
                    <a:pt x="2137872" y="139700"/>
                  </a:cubicBezTo>
                  <a:cubicBezTo>
                    <a:pt x="2131046" y="153352"/>
                    <a:pt x="2125415" y="169710"/>
                    <a:pt x="2112472" y="177800"/>
                  </a:cubicBezTo>
                  <a:cubicBezTo>
                    <a:pt x="2089768" y="191990"/>
                    <a:pt x="2061672" y="194733"/>
                    <a:pt x="2036272" y="203200"/>
                  </a:cubicBezTo>
                  <a:cubicBezTo>
                    <a:pt x="2009132" y="212247"/>
                    <a:pt x="1975279" y="224613"/>
                    <a:pt x="1947372" y="228600"/>
                  </a:cubicBezTo>
                  <a:cubicBezTo>
                    <a:pt x="1905255" y="234617"/>
                    <a:pt x="1862705" y="237067"/>
                    <a:pt x="1820372" y="241300"/>
                  </a:cubicBezTo>
                  <a:cubicBezTo>
                    <a:pt x="1811905" y="254000"/>
                    <a:pt x="1797785" y="264398"/>
                    <a:pt x="1794972" y="279400"/>
                  </a:cubicBezTo>
                  <a:cubicBezTo>
                    <a:pt x="1784800" y="333651"/>
                    <a:pt x="1812120" y="398070"/>
                    <a:pt x="1782272" y="444500"/>
                  </a:cubicBezTo>
                  <a:cubicBezTo>
                    <a:pt x="1763816" y="473210"/>
                    <a:pt x="1714539" y="452967"/>
                    <a:pt x="1680672" y="457200"/>
                  </a:cubicBezTo>
                  <a:cubicBezTo>
                    <a:pt x="1646805" y="452967"/>
                    <a:pt x="1613202" y="444500"/>
                    <a:pt x="1579072" y="444500"/>
                  </a:cubicBezTo>
                  <a:cubicBezTo>
                    <a:pt x="1549138" y="444500"/>
                    <a:pt x="1519699" y="452279"/>
                    <a:pt x="1490172" y="457200"/>
                  </a:cubicBezTo>
                  <a:cubicBezTo>
                    <a:pt x="1428870" y="467417"/>
                    <a:pt x="1437646" y="466242"/>
                    <a:pt x="1388572" y="482600"/>
                  </a:cubicBezTo>
                  <a:cubicBezTo>
                    <a:pt x="1375872" y="495300"/>
                    <a:pt x="1361970" y="506902"/>
                    <a:pt x="1350472" y="520700"/>
                  </a:cubicBezTo>
                  <a:cubicBezTo>
                    <a:pt x="1340701" y="532426"/>
                    <a:pt x="1335865" y="548007"/>
                    <a:pt x="1325072" y="558800"/>
                  </a:cubicBezTo>
                  <a:cubicBezTo>
                    <a:pt x="1300453" y="583419"/>
                    <a:pt x="1279860" y="586571"/>
                    <a:pt x="1248872" y="596900"/>
                  </a:cubicBezTo>
                  <a:cubicBezTo>
                    <a:pt x="1236172" y="592667"/>
                    <a:pt x="1220238" y="593666"/>
                    <a:pt x="1210772" y="584200"/>
                  </a:cubicBezTo>
                  <a:cubicBezTo>
                    <a:pt x="1201306" y="574734"/>
                    <a:pt x="1204059" y="558074"/>
                    <a:pt x="1198072" y="546100"/>
                  </a:cubicBezTo>
                  <a:cubicBezTo>
                    <a:pt x="1191246" y="532448"/>
                    <a:pt x="1182443" y="519726"/>
                    <a:pt x="1172672" y="508000"/>
                  </a:cubicBezTo>
                  <a:cubicBezTo>
                    <a:pt x="1136083" y="464093"/>
                    <a:pt x="1143429" y="472852"/>
                    <a:pt x="1096472" y="457200"/>
                  </a:cubicBezTo>
                  <a:cubicBezTo>
                    <a:pt x="1049905" y="461433"/>
                    <a:pt x="991240" y="438304"/>
                    <a:pt x="956772" y="469900"/>
                  </a:cubicBezTo>
                  <a:cubicBezTo>
                    <a:pt x="925410" y="498648"/>
                    <a:pt x="949349" y="554684"/>
                    <a:pt x="944072" y="596900"/>
                  </a:cubicBezTo>
                  <a:cubicBezTo>
                    <a:pt x="940878" y="622452"/>
                    <a:pt x="934381" y="647526"/>
                    <a:pt x="931372" y="673100"/>
                  </a:cubicBezTo>
                  <a:cubicBezTo>
                    <a:pt x="925909" y="719538"/>
                    <a:pt x="931866" y="767941"/>
                    <a:pt x="918672" y="812800"/>
                  </a:cubicBezTo>
                  <a:cubicBezTo>
                    <a:pt x="902544" y="867635"/>
                    <a:pt x="878371" y="893600"/>
                    <a:pt x="829772" y="901700"/>
                  </a:cubicBezTo>
                  <a:cubicBezTo>
                    <a:pt x="791959" y="908002"/>
                    <a:pt x="753572" y="910167"/>
                    <a:pt x="715472" y="914400"/>
                  </a:cubicBezTo>
                  <a:cubicBezTo>
                    <a:pt x="618130" y="946847"/>
                    <a:pt x="732148" y="914400"/>
                    <a:pt x="524972" y="914400"/>
                  </a:cubicBezTo>
                  <a:cubicBezTo>
                    <a:pt x="469776" y="914400"/>
                    <a:pt x="414905" y="922867"/>
                    <a:pt x="359872" y="927100"/>
                  </a:cubicBezTo>
                  <a:cubicBezTo>
                    <a:pt x="341580" y="954538"/>
                    <a:pt x="326552" y="969840"/>
                    <a:pt x="321772" y="1003300"/>
                  </a:cubicBezTo>
                  <a:cubicBezTo>
                    <a:pt x="315159" y="1049589"/>
                    <a:pt x="331240" y="1101830"/>
                    <a:pt x="309072" y="1143000"/>
                  </a:cubicBezTo>
                  <a:cubicBezTo>
                    <a:pt x="296378" y="1166574"/>
                    <a:pt x="232872" y="1168400"/>
                    <a:pt x="232872" y="1168400"/>
                  </a:cubicBezTo>
                  <a:cubicBezTo>
                    <a:pt x="184220" y="1152183"/>
                    <a:pt x="152409" y="1135491"/>
                    <a:pt x="93172" y="1168400"/>
                  </a:cubicBezTo>
                  <a:cubicBezTo>
                    <a:pt x="77914" y="1176877"/>
                    <a:pt x="91376" y="1205570"/>
                    <a:pt x="80472" y="1219200"/>
                  </a:cubicBezTo>
                  <a:cubicBezTo>
                    <a:pt x="72109" y="1229653"/>
                    <a:pt x="55072" y="1227667"/>
                    <a:pt x="42372" y="1231900"/>
                  </a:cubicBezTo>
                  <a:cubicBezTo>
                    <a:pt x="29672" y="1240367"/>
                    <a:pt x="7583" y="1242400"/>
                    <a:pt x="4272" y="1257300"/>
                  </a:cubicBezTo>
                  <a:cubicBezTo>
                    <a:pt x="-10262" y="1322705"/>
                    <a:pt x="13670" y="1349798"/>
                    <a:pt x="55072" y="1384300"/>
                  </a:cubicBezTo>
                  <a:cubicBezTo>
                    <a:pt x="66798" y="1394071"/>
                    <a:pt x="79224" y="1403501"/>
                    <a:pt x="93172" y="1409700"/>
                  </a:cubicBezTo>
                  <a:cubicBezTo>
                    <a:pt x="117638" y="1420574"/>
                    <a:pt x="169372" y="1435100"/>
                    <a:pt x="169372" y="1435100"/>
                  </a:cubicBezTo>
                  <a:cubicBezTo>
                    <a:pt x="278561" y="1507893"/>
                    <a:pt x="140412" y="1420620"/>
                    <a:pt x="245572" y="1473200"/>
                  </a:cubicBezTo>
                  <a:cubicBezTo>
                    <a:pt x="259224" y="1480026"/>
                    <a:pt x="269724" y="1492401"/>
                    <a:pt x="283672" y="1498600"/>
                  </a:cubicBezTo>
                  <a:cubicBezTo>
                    <a:pt x="308138" y="1509474"/>
                    <a:pt x="359872" y="1524000"/>
                    <a:pt x="359872" y="1524000"/>
                  </a:cubicBezTo>
                  <a:cubicBezTo>
                    <a:pt x="372572" y="1532467"/>
                    <a:pt x="384320" y="1542574"/>
                    <a:pt x="397972" y="1549400"/>
                  </a:cubicBezTo>
                  <a:cubicBezTo>
                    <a:pt x="455703" y="1578265"/>
                    <a:pt x="585778" y="1572793"/>
                    <a:pt x="613872" y="1574800"/>
                  </a:cubicBezTo>
                  <a:cubicBezTo>
                    <a:pt x="626572" y="1583267"/>
                    <a:pt x="638320" y="1593374"/>
                    <a:pt x="651972" y="1600200"/>
                  </a:cubicBezTo>
                  <a:cubicBezTo>
                    <a:pt x="663946" y="1606187"/>
                    <a:pt x="680606" y="1603434"/>
                    <a:pt x="690072" y="1612900"/>
                  </a:cubicBezTo>
                  <a:cubicBezTo>
                    <a:pt x="699538" y="1622366"/>
                    <a:pt x="698539" y="1638300"/>
                    <a:pt x="702772" y="1651000"/>
                  </a:cubicBezTo>
                  <a:cubicBezTo>
                    <a:pt x="693192" y="1785126"/>
                    <a:pt x="738430" y="1810971"/>
                    <a:pt x="651972" y="1854200"/>
                  </a:cubicBezTo>
                  <a:cubicBezTo>
                    <a:pt x="639998" y="1860187"/>
                    <a:pt x="626572" y="1862667"/>
                    <a:pt x="613872" y="1866900"/>
                  </a:cubicBezTo>
                  <a:cubicBezTo>
                    <a:pt x="605405" y="1879600"/>
                    <a:pt x="595298" y="1891348"/>
                    <a:pt x="588472" y="1905000"/>
                  </a:cubicBezTo>
                  <a:cubicBezTo>
                    <a:pt x="570304" y="1941336"/>
                    <a:pt x="572827" y="1980278"/>
                    <a:pt x="563072" y="2019300"/>
                  </a:cubicBezTo>
                  <a:cubicBezTo>
                    <a:pt x="512758" y="2220558"/>
                    <a:pt x="558204" y="1972309"/>
                    <a:pt x="524972" y="2171700"/>
                  </a:cubicBezTo>
                  <a:cubicBezTo>
                    <a:pt x="528127" y="2193786"/>
                    <a:pt x="533321" y="2268009"/>
                    <a:pt x="550372" y="2298700"/>
                  </a:cubicBezTo>
                  <a:cubicBezTo>
                    <a:pt x="565197" y="2325385"/>
                    <a:pt x="584239" y="2349500"/>
                    <a:pt x="601172" y="2374900"/>
                  </a:cubicBezTo>
                  <a:cubicBezTo>
                    <a:pt x="608598" y="2386039"/>
                    <a:pt x="607885" y="2401026"/>
                    <a:pt x="613872" y="2413000"/>
                  </a:cubicBezTo>
                  <a:cubicBezTo>
                    <a:pt x="620698" y="2426652"/>
                    <a:pt x="633073" y="2437152"/>
                    <a:pt x="639272" y="2451100"/>
                  </a:cubicBezTo>
                  <a:cubicBezTo>
                    <a:pt x="688999" y="2562987"/>
                    <a:pt x="633231" y="2495859"/>
                    <a:pt x="702772" y="2565400"/>
                  </a:cubicBezTo>
                  <a:cubicBezTo>
                    <a:pt x="733692" y="2658159"/>
                    <a:pt x="734666" y="2615625"/>
                    <a:pt x="715472" y="2692400"/>
                  </a:cubicBezTo>
                  <a:cubicBezTo>
                    <a:pt x="699196" y="2688331"/>
                    <a:pt x="644792" y="2676110"/>
                    <a:pt x="626572" y="2667000"/>
                  </a:cubicBezTo>
                  <a:cubicBezTo>
                    <a:pt x="612920" y="2660174"/>
                    <a:pt x="602420" y="2647799"/>
                    <a:pt x="588472" y="2641600"/>
                  </a:cubicBezTo>
                  <a:cubicBezTo>
                    <a:pt x="564006" y="2630726"/>
                    <a:pt x="512272" y="2616200"/>
                    <a:pt x="512272" y="2616200"/>
                  </a:cubicBezTo>
                  <a:cubicBezTo>
                    <a:pt x="499572" y="2620433"/>
                    <a:pt x="487159" y="2625653"/>
                    <a:pt x="474172" y="2628900"/>
                  </a:cubicBezTo>
                  <a:cubicBezTo>
                    <a:pt x="453231" y="2634135"/>
                    <a:pt x="425936" y="2626336"/>
                    <a:pt x="410672" y="2641600"/>
                  </a:cubicBezTo>
                  <a:cubicBezTo>
                    <a:pt x="391740" y="2660532"/>
                    <a:pt x="385272" y="2717800"/>
                    <a:pt x="385272" y="2717800"/>
                  </a:cubicBezTo>
                  <a:cubicBezTo>
                    <a:pt x="389505" y="2730500"/>
                    <a:pt x="388506" y="2746434"/>
                    <a:pt x="397972" y="2755900"/>
                  </a:cubicBezTo>
                  <a:cubicBezTo>
                    <a:pt x="429520" y="2787448"/>
                    <a:pt x="471191" y="2745187"/>
                    <a:pt x="397972" y="2794000"/>
                  </a:cubicBezTo>
                  <a:cubicBezTo>
                    <a:pt x="389505" y="2819400"/>
                    <a:pt x="350295" y="2855348"/>
                    <a:pt x="372572" y="2870200"/>
                  </a:cubicBezTo>
                  <a:lnTo>
                    <a:pt x="448772" y="2921000"/>
                  </a:lnTo>
                  <a:cubicBezTo>
                    <a:pt x="453005" y="2933700"/>
                    <a:pt x="461472" y="2945713"/>
                    <a:pt x="461472" y="2959100"/>
                  </a:cubicBezTo>
                  <a:cubicBezTo>
                    <a:pt x="461472" y="2975047"/>
                    <a:pt x="442061" y="3030033"/>
                    <a:pt x="436072" y="3048000"/>
                  </a:cubicBezTo>
                  <a:cubicBezTo>
                    <a:pt x="402205" y="3043767"/>
                    <a:pt x="368602" y="3035300"/>
                    <a:pt x="334472" y="3035300"/>
                  </a:cubicBezTo>
                  <a:cubicBezTo>
                    <a:pt x="276099" y="3035300"/>
                    <a:pt x="254391" y="3045060"/>
                    <a:pt x="207472" y="3060700"/>
                  </a:cubicBezTo>
                  <a:cubicBezTo>
                    <a:pt x="212302" y="3084852"/>
                    <a:pt x="219855" y="3136265"/>
                    <a:pt x="232872" y="3162300"/>
                  </a:cubicBezTo>
                  <a:cubicBezTo>
                    <a:pt x="239698" y="3175952"/>
                    <a:pt x="249805" y="3187700"/>
                    <a:pt x="258272" y="3200400"/>
                  </a:cubicBezTo>
                  <a:cubicBezTo>
                    <a:pt x="254039" y="3217333"/>
                    <a:pt x="247500" y="3233852"/>
                    <a:pt x="245572" y="3251200"/>
                  </a:cubicBezTo>
                  <a:cubicBezTo>
                    <a:pt x="239010" y="3310254"/>
                    <a:pt x="247283" y="3371356"/>
                    <a:pt x="232872" y="3429000"/>
                  </a:cubicBezTo>
                  <a:cubicBezTo>
                    <a:pt x="228396" y="3446905"/>
                    <a:pt x="169993" y="3462660"/>
                    <a:pt x="156672" y="3467100"/>
                  </a:cubicBezTo>
                  <a:cubicBezTo>
                    <a:pt x="152439" y="3479800"/>
                    <a:pt x="143972" y="3491813"/>
                    <a:pt x="143972" y="3505200"/>
                  </a:cubicBezTo>
                  <a:cubicBezTo>
                    <a:pt x="143972" y="3538165"/>
                    <a:pt x="171865" y="3563583"/>
                    <a:pt x="194772" y="3581400"/>
                  </a:cubicBezTo>
                  <a:cubicBezTo>
                    <a:pt x="218869" y="3600142"/>
                    <a:pt x="270972" y="3632200"/>
                    <a:pt x="270972" y="3632200"/>
                  </a:cubicBezTo>
                  <a:cubicBezTo>
                    <a:pt x="279439" y="3644900"/>
                    <a:pt x="290173" y="3656352"/>
                    <a:pt x="296372" y="3670300"/>
                  </a:cubicBezTo>
                  <a:cubicBezTo>
                    <a:pt x="307246" y="3694766"/>
                    <a:pt x="299495" y="3731648"/>
                    <a:pt x="321772" y="3746500"/>
                  </a:cubicBezTo>
                  <a:lnTo>
                    <a:pt x="359872" y="3771900"/>
                  </a:lnTo>
                  <a:cubicBezTo>
                    <a:pt x="364105" y="3784600"/>
                    <a:pt x="366071" y="3798298"/>
                    <a:pt x="372572" y="3810000"/>
                  </a:cubicBezTo>
                  <a:cubicBezTo>
                    <a:pt x="422376" y="3899647"/>
                    <a:pt x="415901" y="3881220"/>
                    <a:pt x="499572" y="3937000"/>
                  </a:cubicBezTo>
                  <a:cubicBezTo>
                    <a:pt x="510711" y="3944426"/>
                    <a:pt x="524285" y="3949700"/>
                    <a:pt x="537672" y="3949700"/>
                  </a:cubicBezTo>
                  <a:cubicBezTo>
                    <a:pt x="547138" y="3949700"/>
                    <a:pt x="554605" y="3941233"/>
                    <a:pt x="563072" y="3937000"/>
                  </a:cubicBezTo>
                </a:path>
              </a:pathLst>
            </a:custGeom>
            <a:noFill/>
            <a:ln w="412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Заголовок 1"/>
            <p:cNvSpPr txBox="1">
              <a:spLocks/>
            </p:cNvSpPr>
            <p:nvPr/>
          </p:nvSpPr>
          <p:spPr>
            <a:xfrm>
              <a:off x="5793987" y="6901030"/>
              <a:ext cx="1945430" cy="12877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1100" dirty="0" smtClean="0">
                  <a:latin typeface="Arial Black" panose="020B0A04020102020204" pitchFamily="34" charset="0"/>
                </a:rPr>
                <a:t>Кількість спортивних майданчиків (футбольних полів) зі штучним покриттям, що планується побудувати у наступних роках (2018-2020)</a:t>
              </a:r>
              <a:endParaRPr lang="ru-RU" sz="1100" dirty="0" smtClean="0">
                <a:latin typeface="Arial Black" panose="020B0A04020102020204" pitchFamily="34" charset="0"/>
              </a:endParaRPr>
            </a:p>
          </p:txBody>
        </p:sp>
        <p:grpSp>
          <p:nvGrpSpPr>
            <p:cNvPr id="140" name="Группа 139"/>
            <p:cNvGrpSpPr/>
            <p:nvPr/>
          </p:nvGrpSpPr>
          <p:grpSpPr>
            <a:xfrm>
              <a:off x="2620733" y="7647858"/>
              <a:ext cx="774287" cy="322639"/>
              <a:chOff x="7406571" y="1302579"/>
              <a:chExt cx="774287" cy="322639"/>
            </a:xfrm>
          </p:grpSpPr>
          <p:sp>
            <p:nvSpPr>
              <p:cNvPr id="142" name="Овал 141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Овал 142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4" name="Группа 143"/>
            <p:cNvGrpSpPr/>
            <p:nvPr/>
          </p:nvGrpSpPr>
          <p:grpSpPr>
            <a:xfrm>
              <a:off x="1330876" y="8235500"/>
              <a:ext cx="774287" cy="322639"/>
              <a:chOff x="7406571" y="1302579"/>
              <a:chExt cx="774287" cy="322639"/>
            </a:xfrm>
          </p:grpSpPr>
          <p:sp>
            <p:nvSpPr>
              <p:cNvPr id="146" name="Овал 145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7" name="Овал 146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11" name="TextBox 210"/>
            <p:cNvSpPr txBox="1"/>
            <p:nvPr/>
          </p:nvSpPr>
          <p:spPr>
            <a:xfrm>
              <a:off x="3099765" y="7662381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9</a:t>
              </a:r>
              <a:endParaRPr lang="ru-RU" sz="1100" dirty="0"/>
            </a:p>
          </p:txBody>
        </p:sp>
        <p:sp>
          <p:nvSpPr>
            <p:cNvPr id="214" name="TextBox 213"/>
            <p:cNvSpPr txBox="1"/>
            <p:nvPr/>
          </p:nvSpPr>
          <p:spPr>
            <a:xfrm>
              <a:off x="1352661" y="8296753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7</a:t>
              </a:r>
              <a:endParaRPr lang="ru-RU" sz="1100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1825683" y="8260963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4</a:t>
              </a:r>
              <a:endParaRPr lang="ru-RU" sz="1100" dirty="0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2597254" y="7678809"/>
              <a:ext cx="46081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32</a:t>
              </a:r>
              <a:endParaRPr lang="ru-RU" sz="1100" dirty="0"/>
            </a:p>
          </p:txBody>
        </p:sp>
        <p:sp>
          <p:nvSpPr>
            <p:cNvPr id="227" name="Овал 226"/>
            <p:cNvSpPr/>
            <p:nvPr/>
          </p:nvSpPr>
          <p:spPr>
            <a:xfrm>
              <a:off x="1056757" y="7847899"/>
              <a:ext cx="288032" cy="24519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3" name="TextBox 212"/>
            <p:cNvSpPr txBox="1"/>
            <p:nvPr/>
          </p:nvSpPr>
          <p:spPr>
            <a:xfrm>
              <a:off x="1073464" y="7857523"/>
              <a:ext cx="43204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1</a:t>
              </a:r>
              <a:endParaRPr lang="ru-RU" sz="1100" dirty="0"/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115616" y="44624"/>
            <a:ext cx="8007802" cy="5654905"/>
            <a:chOff x="-8427" y="59499"/>
            <a:chExt cx="9319725" cy="7539872"/>
          </a:xfrm>
        </p:grpSpPr>
        <p:graphicFrame>
          <p:nvGraphicFramePr>
            <p:cNvPr id="182" name="Диаграмма 181"/>
            <p:cNvGraphicFramePr/>
            <p:nvPr>
              <p:extLst>
                <p:ext uri="{D42A27DB-BD31-4B8C-83A1-F6EECF244321}">
                  <p14:modId xmlns:p14="http://schemas.microsoft.com/office/powerpoint/2010/main" val="2295190180"/>
                </p:ext>
              </p:extLst>
            </p:nvPr>
          </p:nvGraphicFramePr>
          <p:xfrm>
            <a:off x="8203524" y="3198366"/>
            <a:ext cx="699106" cy="663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3" name="Заголовок 1"/>
            <p:cNvSpPr txBox="1">
              <a:spLocks/>
            </p:cNvSpPr>
            <p:nvPr/>
          </p:nvSpPr>
          <p:spPr>
            <a:xfrm>
              <a:off x="-8427" y="5012162"/>
              <a:ext cx="1628700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В-НОВОСіЛКІВСЬКИЙ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2568808" y="3390452"/>
              <a:ext cx="1171124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latin typeface="Arial Black" panose="020B0A04020102020204" pitchFamily="34" charset="0"/>
                </a:rPr>
                <a:t>ТОРЕЦЬК</a:t>
              </a:r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3345149" y="3100872"/>
              <a:ext cx="883551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latin typeface="Arial Black" panose="020B0A04020102020204" pitchFamily="34" charset="0"/>
                </a:rPr>
                <a:t>БАХМУТ</a:t>
              </a:r>
            </a:p>
          </p:txBody>
        </p:sp>
        <p:sp>
          <p:nvSpPr>
            <p:cNvPr id="5" name="Заголовок 1"/>
            <p:cNvSpPr txBox="1">
              <a:spLocks/>
            </p:cNvSpPr>
            <p:nvPr/>
          </p:nvSpPr>
          <p:spPr>
            <a:xfrm>
              <a:off x="2211479" y="4010763"/>
              <a:ext cx="1087169" cy="50601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1000" dirty="0">
                  <a:latin typeface="Arial Black" panose="020B0A04020102020204" pitchFamily="34" charset="0"/>
                </a:rPr>
                <a:t>	</a:t>
              </a:r>
              <a:r>
                <a:rPr lang="uk-UA" sz="800" dirty="0" smtClean="0">
                  <a:latin typeface="Arial Black" panose="020B0A04020102020204" pitchFamily="34" charset="0"/>
                </a:rPr>
                <a:t>АВДІЇВКА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1220768" y="5244075"/>
              <a:ext cx="1037213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latin typeface="Arial Black" panose="020B0A04020102020204" pitchFamily="34" charset="0"/>
                </a:rPr>
                <a:t>ВУГЛЕДАР</a:t>
              </a: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1505226" y="3655775"/>
              <a:ext cx="1069532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latin typeface="Arial Black" panose="020B0A04020102020204" pitchFamily="34" charset="0"/>
                </a:rPr>
                <a:t>МИРНОГРАД</a:t>
              </a:r>
            </a:p>
          </p:txBody>
        </p:sp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1021204" y="3035830"/>
              <a:ext cx="1401616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latin typeface="Arial Black" panose="020B0A04020102020204" pitchFamily="34" charset="0"/>
                </a:rPr>
                <a:t>ДОБРОПІЛЛЯ</a:t>
              </a:r>
            </a:p>
          </p:txBody>
        </p:sp>
        <p:sp>
          <p:nvSpPr>
            <p:cNvPr id="11" name="Заголовок 1"/>
            <p:cNvSpPr txBox="1">
              <a:spLocks/>
            </p:cNvSpPr>
            <p:nvPr/>
          </p:nvSpPr>
          <p:spPr>
            <a:xfrm>
              <a:off x="688743" y="3419872"/>
              <a:ext cx="1401616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latin typeface="Arial Black" panose="020B0A04020102020204" pitchFamily="34" charset="0"/>
                </a:rPr>
                <a:t>ПОКРОВСЬК</a:t>
              </a:r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2546816" y="1916622"/>
              <a:ext cx="1017463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ДРУЖКІВКА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39" name="Заголовок 1"/>
            <p:cNvSpPr txBox="1">
              <a:spLocks/>
            </p:cNvSpPr>
            <p:nvPr/>
          </p:nvSpPr>
          <p:spPr>
            <a:xfrm>
              <a:off x="2439002" y="1564236"/>
              <a:ext cx="1312432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КРАМАТОРСЬК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37" name="Заголовок 1"/>
            <p:cNvSpPr txBox="1">
              <a:spLocks/>
            </p:cNvSpPr>
            <p:nvPr/>
          </p:nvSpPr>
          <p:spPr>
            <a:xfrm>
              <a:off x="2347018" y="1170816"/>
              <a:ext cx="1017463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СЛОВ</a:t>
              </a:r>
              <a:r>
                <a:rPr lang="en-US" sz="800" dirty="0" smtClean="0">
                  <a:latin typeface="Arial Black" panose="020B0A04020102020204" pitchFamily="34" charset="0"/>
                </a:rPr>
                <a:t>’</a:t>
              </a:r>
              <a:r>
                <a:rPr lang="uk-UA" sz="800" dirty="0" smtClean="0">
                  <a:latin typeface="Arial Black" panose="020B0A04020102020204" pitchFamily="34" charset="0"/>
                </a:rPr>
                <a:t>ЯНСЬК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41" name="Заголовок 1"/>
            <p:cNvSpPr txBox="1">
              <a:spLocks/>
            </p:cNvSpPr>
            <p:nvPr/>
          </p:nvSpPr>
          <p:spPr>
            <a:xfrm>
              <a:off x="1483705" y="6252187"/>
              <a:ext cx="1260021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ВОЛНОВАСЬКИЙ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44" name="Заголовок 1"/>
            <p:cNvSpPr txBox="1">
              <a:spLocks/>
            </p:cNvSpPr>
            <p:nvPr/>
          </p:nvSpPr>
          <p:spPr>
            <a:xfrm>
              <a:off x="465142" y="2060638"/>
              <a:ext cx="1705530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ОЛЕКСАНДРІВСЬКИЙ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46" name="Заголовок 1"/>
            <p:cNvSpPr txBox="1">
              <a:spLocks/>
            </p:cNvSpPr>
            <p:nvPr/>
          </p:nvSpPr>
          <p:spPr>
            <a:xfrm>
              <a:off x="1371254" y="4788530"/>
              <a:ext cx="1244547" cy="22494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МАР</a:t>
              </a:r>
              <a:r>
                <a:rPr lang="en-US" sz="800" dirty="0" smtClean="0">
                  <a:latin typeface="Arial Black" panose="020B0A04020102020204" pitchFamily="34" charset="0"/>
                </a:rPr>
                <a:t>’</a:t>
              </a:r>
              <a:r>
                <a:rPr lang="uk-UA" sz="800" dirty="0" smtClean="0">
                  <a:latin typeface="Arial Black" panose="020B0A04020102020204" pitchFamily="34" charset="0"/>
                </a:rPr>
                <a:t>ЇНСЬКИЙ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2124765" y="2411760"/>
              <a:ext cx="1398208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КОСТЯНТИНІВКА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60" name="Заголовок 1"/>
            <p:cNvSpPr txBox="1">
              <a:spLocks/>
            </p:cNvSpPr>
            <p:nvPr/>
          </p:nvSpPr>
          <p:spPr>
            <a:xfrm>
              <a:off x="1401741" y="4056084"/>
              <a:ext cx="1171124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latin typeface="Arial Black" panose="020B0A04020102020204" pitchFamily="34" charset="0"/>
                </a:rPr>
                <a:t>СЕЛИДОВЕ</a:t>
              </a:r>
            </a:p>
          </p:txBody>
        </p:sp>
        <p:sp>
          <p:nvSpPr>
            <p:cNvPr id="61" name="Заголовок 1"/>
            <p:cNvSpPr txBox="1">
              <a:spLocks/>
            </p:cNvSpPr>
            <p:nvPr/>
          </p:nvSpPr>
          <p:spPr>
            <a:xfrm>
              <a:off x="528760" y="3905332"/>
              <a:ext cx="1222210" cy="26575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latin typeface="Arial Black" panose="020B0A04020102020204" pitchFamily="34" charset="0"/>
                </a:rPr>
                <a:t>НОВОГРОДІВКА</a:t>
              </a:r>
            </a:p>
          </p:txBody>
        </p:sp>
        <p:sp>
          <p:nvSpPr>
            <p:cNvPr id="141" name="Заголовок 1"/>
            <p:cNvSpPr txBox="1">
              <a:spLocks/>
            </p:cNvSpPr>
            <p:nvPr/>
          </p:nvSpPr>
          <p:spPr>
            <a:xfrm>
              <a:off x="2109032" y="2812840"/>
              <a:ext cx="1574484" cy="3437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800" dirty="0" smtClean="0">
                  <a:latin typeface="Arial Black" panose="020B0A04020102020204" pitchFamily="34" charset="0"/>
                </a:rPr>
                <a:t>КОСТЯНТИНІВСЬКИЙ</a:t>
              </a:r>
            </a:p>
          </p:txBody>
        </p:sp>
        <p:sp>
          <p:nvSpPr>
            <p:cNvPr id="1047" name="Прямоугольник 1046"/>
            <p:cNvSpPr/>
            <p:nvPr/>
          </p:nvSpPr>
          <p:spPr>
            <a:xfrm>
              <a:off x="2189492" y="3930804"/>
              <a:ext cx="917559" cy="2872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" dirty="0" smtClean="0">
                  <a:latin typeface="Arial Black" panose="020B0A04020102020204" pitchFamily="34" charset="0"/>
                </a:rPr>
                <a:t>ЯСИНУВАТСЬКИЙ</a:t>
              </a:r>
              <a:endParaRPr lang="ru-RU" sz="800" dirty="0"/>
            </a:p>
          </p:txBody>
        </p:sp>
        <p:sp>
          <p:nvSpPr>
            <p:cNvPr id="151" name="Заголовок 1"/>
            <p:cNvSpPr txBox="1">
              <a:spLocks/>
            </p:cNvSpPr>
            <p:nvPr/>
          </p:nvSpPr>
          <p:spPr>
            <a:xfrm>
              <a:off x="2586486" y="663974"/>
              <a:ext cx="1017463" cy="288032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ЛИМАН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graphicFrame>
          <p:nvGraphicFramePr>
            <p:cNvPr id="1051" name="Диаграмма 1050"/>
            <p:cNvGraphicFramePr/>
            <p:nvPr>
              <p:extLst>
                <p:ext uri="{D42A27DB-BD31-4B8C-83A1-F6EECF244321}">
                  <p14:modId xmlns:p14="http://schemas.microsoft.com/office/powerpoint/2010/main" val="1484803912"/>
                </p:ext>
              </p:extLst>
            </p:nvPr>
          </p:nvGraphicFramePr>
          <p:xfrm>
            <a:off x="3618363" y="2758336"/>
            <a:ext cx="540880" cy="5536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053" name="Диаграмма 1052"/>
            <p:cNvGraphicFramePr/>
            <p:nvPr>
              <p:extLst>
                <p:ext uri="{D42A27DB-BD31-4B8C-83A1-F6EECF244321}">
                  <p14:modId xmlns:p14="http://schemas.microsoft.com/office/powerpoint/2010/main" val="204709890"/>
                </p:ext>
              </p:extLst>
            </p:nvPr>
          </p:nvGraphicFramePr>
          <p:xfrm>
            <a:off x="2851113" y="2951938"/>
            <a:ext cx="480085" cy="6667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1054" name="Диаграмма 1053"/>
            <p:cNvGraphicFramePr/>
            <p:nvPr>
              <p:extLst>
                <p:ext uri="{D42A27DB-BD31-4B8C-83A1-F6EECF244321}">
                  <p14:modId xmlns:p14="http://schemas.microsoft.com/office/powerpoint/2010/main" val="2840025772"/>
                </p:ext>
              </p:extLst>
            </p:nvPr>
          </p:nvGraphicFramePr>
          <p:xfrm>
            <a:off x="2149129" y="3295962"/>
            <a:ext cx="664059" cy="6842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graphicFrame>
          <p:nvGraphicFramePr>
            <p:cNvPr id="64" name="Диаграмма 63"/>
            <p:cNvGraphicFramePr/>
            <p:nvPr>
              <p:extLst>
                <p:ext uri="{D42A27DB-BD31-4B8C-83A1-F6EECF244321}">
                  <p14:modId xmlns:p14="http://schemas.microsoft.com/office/powerpoint/2010/main" val="1640659992"/>
                </p:ext>
              </p:extLst>
            </p:nvPr>
          </p:nvGraphicFramePr>
          <p:xfrm>
            <a:off x="2960855" y="1595670"/>
            <a:ext cx="462266" cy="5652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graphicFrame>
          <p:nvGraphicFramePr>
            <p:cNvPr id="65" name="Диаграмма 64"/>
            <p:cNvGraphicFramePr/>
            <p:nvPr>
              <p:extLst>
                <p:ext uri="{D42A27DB-BD31-4B8C-83A1-F6EECF244321}">
                  <p14:modId xmlns:p14="http://schemas.microsoft.com/office/powerpoint/2010/main" val="2402909719"/>
                </p:ext>
              </p:extLst>
            </p:nvPr>
          </p:nvGraphicFramePr>
          <p:xfrm>
            <a:off x="3136949" y="550039"/>
            <a:ext cx="508234" cy="6720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graphicFrame>
          <p:nvGraphicFramePr>
            <p:cNvPr id="66" name="Диаграмма 65"/>
            <p:cNvGraphicFramePr/>
            <p:nvPr>
              <p:extLst>
                <p:ext uri="{D42A27DB-BD31-4B8C-83A1-F6EECF244321}">
                  <p14:modId xmlns:p14="http://schemas.microsoft.com/office/powerpoint/2010/main" val="706167079"/>
                </p:ext>
              </p:extLst>
            </p:nvPr>
          </p:nvGraphicFramePr>
          <p:xfrm>
            <a:off x="2728060" y="714363"/>
            <a:ext cx="549348" cy="651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graphicFrame>
          <p:nvGraphicFramePr>
            <p:cNvPr id="152" name="Диаграмма 151"/>
            <p:cNvGraphicFramePr/>
            <p:nvPr>
              <p:extLst>
                <p:ext uri="{D42A27DB-BD31-4B8C-83A1-F6EECF244321}">
                  <p14:modId xmlns:p14="http://schemas.microsoft.com/office/powerpoint/2010/main" val="3007611537"/>
                </p:ext>
              </p:extLst>
            </p:nvPr>
          </p:nvGraphicFramePr>
          <p:xfrm>
            <a:off x="793176" y="2681214"/>
            <a:ext cx="524731" cy="69552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33" name="TextBox 32"/>
            <p:cNvSpPr txBox="1"/>
            <p:nvPr/>
          </p:nvSpPr>
          <p:spPr>
            <a:xfrm>
              <a:off x="5267450" y="59499"/>
              <a:ext cx="36665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 smtClean="0"/>
                <a:t>Карта спортивних майданчиків   зі штучним покриттям Донецької області</a:t>
              </a:r>
              <a:endParaRPr lang="ru-RU" sz="1600" b="1" dirty="0"/>
            </a:p>
          </p:txBody>
        </p:sp>
        <p:sp>
          <p:nvSpPr>
            <p:cNvPr id="156" name="Заголовок 1"/>
            <p:cNvSpPr txBox="1">
              <a:spLocks/>
            </p:cNvSpPr>
            <p:nvPr/>
          </p:nvSpPr>
          <p:spPr>
            <a:xfrm>
              <a:off x="3317415" y="2204654"/>
              <a:ext cx="1094835" cy="3437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БАХМУТСЬКИЙ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157" name="Заголовок 1"/>
            <p:cNvSpPr txBox="1">
              <a:spLocks/>
            </p:cNvSpPr>
            <p:nvPr/>
          </p:nvSpPr>
          <p:spPr>
            <a:xfrm>
              <a:off x="877394" y="2563840"/>
              <a:ext cx="1574484" cy="3437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ДОБРОПІЛЬСЬКИЙ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159" name="Заголовок 1"/>
            <p:cNvSpPr txBox="1">
              <a:spLocks/>
            </p:cNvSpPr>
            <p:nvPr/>
          </p:nvSpPr>
          <p:spPr>
            <a:xfrm>
              <a:off x="609465" y="3140112"/>
              <a:ext cx="1235329" cy="3437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ПОКРОВСЬКИЙ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graphicFrame>
          <p:nvGraphicFramePr>
            <p:cNvPr id="178" name="Диаграмма 177"/>
            <p:cNvGraphicFramePr/>
            <p:nvPr>
              <p:extLst>
                <p:ext uri="{D42A27DB-BD31-4B8C-83A1-F6EECF244321}">
                  <p14:modId xmlns:p14="http://schemas.microsoft.com/office/powerpoint/2010/main" val="2488028828"/>
                </p:ext>
              </p:extLst>
            </p:nvPr>
          </p:nvGraphicFramePr>
          <p:xfrm>
            <a:off x="2412670" y="2436910"/>
            <a:ext cx="699106" cy="663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3"/>
            </a:graphicData>
          </a:graphic>
        </p:graphicFrame>
        <p:graphicFrame>
          <p:nvGraphicFramePr>
            <p:cNvPr id="180" name="Диаграмма 179"/>
            <p:cNvGraphicFramePr/>
            <p:nvPr>
              <p:extLst>
                <p:ext uri="{D42A27DB-BD31-4B8C-83A1-F6EECF244321}">
                  <p14:modId xmlns:p14="http://schemas.microsoft.com/office/powerpoint/2010/main" val="37819034"/>
                </p:ext>
              </p:extLst>
            </p:nvPr>
          </p:nvGraphicFramePr>
          <p:xfrm>
            <a:off x="2713156" y="3510354"/>
            <a:ext cx="699106" cy="663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4"/>
            </a:graphicData>
          </a:graphic>
        </p:graphicFrame>
        <p:graphicFrame>
          <p:nvGraphicFramePr>
            <p:cNvPr id="181" name="Диаграмма 180"/>
            <p:cNvGraphicFramePr/>
            <p:nvPr>
              <p:extLst>
                <p:ext uri="{D42A27DB-BD31-4B8C-83A1-F6EECF244321}">
                  <p14:modId xmlns:p14="http://schemas.microsoft.com/office/powerpoint/2010/main" val="1504410353"/>
                </p:ext>
              </p:extLst>
            </p:nvPr>
          </p:nvGraphicFramePr>
          <p:xfrm>
            <a:off x="1010151" y="2148878"/>
            <a:ext cx="699106" cy="6639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5"/>
            </a:graphicData>
          </a:graphic>
        </p:graphicFrame>
        <p:sp>
          <p:nvSpPr>
            <p:cNvPr id="145" name="Заголовок 1"/>
            <p:cNvSpPr txBox="1">
              <a:spLocks/>
            </p:cNvSpPr>
            <p:nvPr/>
          </p:nvSpPr>
          <p:spPr>
            <a:xfrm>
              <a:off x="6745362" y="1358212"/>
              <a:ext cx="1731120" cy="28703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800" dirty="0" smtClean="0">
                  <a:latin typeface="Arial Black" panose="020B0A04020102020204" pitchFamily="34" charset="0"/>
                </a:rPr>
                <a:t>УМОВНІ ПОЗНАЧЕННЯ:</a:t>
              </a:r>
              <a:endParaRPr lang="ru-RU" sz="800" dirty="0" smtClean="0">
                <a:latin typeface="Arial Black" panose="020B0A04020102020204" pitchFamily="34" charset="0"/>
              </a:endParaRPr>
            </a:p>
          </p:txBody>
        </p:sp>
        <p:grpSp>
          <p:nvGrpSpPr>
            <p:cNvPr id="20" name="Группа 19"/>
            <p:cNvGrpSpPr/>
            <p:nvPr/>
          </p:nvGrpSpPr>
          <p:grpSpPr>
            <a:xfrm>
              <a:off x="7156321" y="1783722"/>
              <a:ext cx="2035381" cy="1103202"/>
              <a:chOff x="7156321" y="1783722"/>
              <a:chExt cx="2035381" cy="1103202"/>
            </a:xfrm>
          </p:grpSpPr>
          <p:sp>
            <p:nvSpPr>
              <p:cNvPr id="148" name="Заголовок 1"/>
              <p:cNvSpPr txBox="1">
                <a:spLocks/>
              </p:cNvSpPr>
              <p:nvPr/>
            </p:nvSpPr>
            <p:spPr>
              <a:xfrm>
                <a:off x="7485467" y="2073067"/>
                <a:ext cx="1706235" cy="81385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uk-UA" sz="1100" dirty="0" smtClean="0">
                    <a:latin typeface="Arial Black" panose="020B0A04020102020204" pitchFamily="34" charset="0"/>
                  </a:rPr>
                  <a:t>Кількість наявних спортивних майданчиків зі штучним покриттям</a:t>
                </a:r>
                <a:endParaRPr lang="ru-RU" sz="1100" dirty="0" smtClean="0">
                  <a:latin typeface="Arial Black" panose="020B0A04020102020204" pitchFamily="34" charset="0"/>
                </a:endParaRPr>
              </a:p>
            </p:txBody>
          </p:sp>
          <p:sp>
            <p:nvSpPr>
              <p:cNvPr id="196" name="Овал 195"/>
              <p:cNvSpPr/>
              <p:nvPr/>
            </p:nvSpPr>
            <p:spPr>
              <a:xfrm>
                <a:off x="7156321" y="1783722"/>
                <a:ext cx="510177" cy="495139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8" name="Овал 137"/>
            <p:cNvSpPr/>
            <p:nvPr/>
          </p:nvSpPr>
          <p:spPr>
            <a:xfrm>
              <a:off x="7100745" y="3365269"/>
              <a:ext cx="474018" cy="41325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2620733" y="906831"/>
              <a:ext cx="774287" cy="322639"/>
              <a:chOff x="7406571" y="1302579"/>
              <a:chExt cx="774287" cy="322639"/>
            </a:xfrm>
          </p:grpSpPr>
          <p:sp>
            <p:nvSpPr>
              <p:cNvPr id="77" name="Овал 76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637895" y="928426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7</a:t>
              </a:r>
              <a:endParaRPr lang="ru-RU" sz="11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164899" y="1856885"/>
              <a:ext cx="641134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110</a:t>
              </a:r>
              <a:endParaRPr lang="ru-RU" sz="11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106375" y="93765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4</a:t>
              </a:r>
              <a:endParaRPr lang="ru-RU" sz="11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78874" y="3417370"/>
              <a:ext cx="43204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96</a:t>
              </a:r>
              <a:endParaRPr lang="ru-RU" sz="1100" dirty="0"/>
            </a:p>
          </p:txBody>
        </p:sp>
        <p:grpSp>
          <p:nvGrpSpPr>
            <p:cNvPr id="68" name="Группа 67"/>
            <p:cNvGrpSpPr/>
            <p:nvPr/>
          </p:nvGrpSpPr>
          <p:grpSpPr>
            <a:xfrm>
              <a:off x="2797236" y="1332713"/>
              <a:ext cx="774287" cy="322639"/>
              <a:chOff x="7406571" y="1302579"/>
              <a:chExt cx="774287" cy="322639"/>
            </a:xfrm>
          </p:grpSpPr>
          <p:sp>
            <p:nvSpPr>
              <p:cNvPr id="70" name="Овал 69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3439119" y="1930018"/>
              <a:ext cx="774287" cy="322639"/>
              <a:chOff x="7406571" y="1302579"/>
              <a:chExt cx="774287" cy="322639"/>
            </a:xfrm>
          </p:grpSpPr>
          <p:sp>
            <p:nvSpPr>
              <p:cNvPr id="73" name="Овал 72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4" name="Овал 73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1998190" y="1745808"/>
              <a:ext cx="774287" cy="322639"/>
              <a:chOff x="7406571" y="1302579"/>
              <a:chExt cx="774287" cy="322639"/>
            </a:xfrm>
          </p:grpSpPr>
          <p:sp>
            <p:nvSpPr>
              <p:cNvPr id="76" name="Овал 75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848161" y="1816940"/>
              <a:ext cx="774287" cy="322639"/>
              <a:chOff x="7406571" y="1302579"/>
              <a:chExt cx="774287" cy="322639"/>
            </a:xfrm>
          </p:grpSpPr>
          <p:sp>
            <p:nvSpPr>
              <p:cNvPr id="81" name="Овал 80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3" name="Группа 82"/>
            <p:cNvGrpSpPr/>
            <p:nvPr/>
          </p:nvGrpSpPr>
          <p:grpSpPr>
            <a:xfrm>
              <a:off x="3454413" y="3355845"/>
              <a:ext cx="774287" cy="322639"/>
              <a:chOff x="7406571" y="1302579"/>
              <a:chExt cx="774287" cy="322639"/>
            </a:xfrm>
          </p:grpSpPr>
          <p:sp>
            <p:nvSpPr>
              <p:cNvPr id="84" name="Овал 83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>
              <a:off x="2590194" y="2574407"/>
              <a:ext cx="774287" cy="322639"/>
              <a:chOff x="7406571" y="1302579"/>
              <a:chExt cx="774287" cy="322639"/>
            </a:xfrm>
          </p:grpSpPr>
          <p:sp>
            <p:nvSpPr>
              <p:cNvPr id="87" name="Овал 86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89" name="Группа 88"/>
            <p:cNvGrpSpPr/>
            <p:nvPr/>
          </p:nvGrpSpPr>
          <p:grpSpPr>
            <a:xfrm>
              <a:off x="2590194" y="3042097"/>
              <a:ext cx="774287" cy="322639"/>
              <a:chOff x="7406571" y="1302579"/>
              <a:chExt cx="774287" cy="322639"/>
            </a:xfrm>
          </p:grpSpPr>
          <p:sp>
            <p:nvSpPr>
              <p:cNvPr id="90" name="Овал 89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2" name="Группа 91"/>
            <p:cNvGrpSpPr/>
            <p:nvPr/>
          </p:nvGrpSpPr>
          <p:grpSpPr>
            <a:xfrm>
              <a:off x="1032688" y="2272536"/>
              <a:ext cx="774287" cy="322639"/>
              <a:chOff x="7406571" y="1302579"/>
              <a:chExt cx="774287" cy="322639"/>
            </a:xfrm>
          </p:grpSpPr>
          <p:sp>
            <p:nvSpPr>
              <p:cNvPr id="94" name="Овал 93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6" name="Группа 95"/>
            <p:cNvGrpSpPr/>
            <p:nvPr/>
          </p:nvGrpSpPr>
          <p:grpSpPr>
            <a:xfrm>
              <a:off x="1070507" y="2778232"/>
              <a:ext cx="774287" cy="322639"/>
              <a:chOff x="7406571" y="1302579"/>
              <a:chExt cx="774287" cy="322639"/>
            </a:xfrm>
          </p:grpSpPr>
          <p:sp>
            <p:nvSpPr>
              <p:cNvPr id="97" name="Овал 96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1753441" y="3227584"/>
              <a:ext cx="774287" cy="322639"/>
              <a:chOff x="7406571" y="1302579"/>
              <a:chExt cx="774287" cy="322639"/>
            </a:xfrm>
          </p:grpSpPr>
          <p:sp>
            <p:nvSpPr>
              <p:cNvPr id="100" name="Овал 99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2" name="Группа 101"/>
            <p:cNvGrpSpPr/>
            <p:nvPr/>
          </p:nvGrpSpPr>
          <p:grpSpPr>
            <a:xfrm>
              <a:off x="839985" y="3612834"/>
              <a:ext cx="774287" cy="322639"/>
              <a:chOff x="7406571" y="1302579"/>
              <a:chExt cx="774287" cy="322639"/>
            </a:xfrm>
          </p:grpSpPr>
          <p:sp>
            <p:nvSpPr>
              <p:cNvPr id="103" name="Овал 102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4" name="Овал 103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5" name="Группа 104"/>
            <p:cNvGrpSpPr/>
            <p:nvPr/>
          </p:nvGrpSpPr>
          <p:grpSpPr>
            <a:xfrm>
              <a:off x="2439002" y="3601079"/>
              <a:ext cx="774287" cy="322639"/>
              <a:chOff x="7406571" y="1302579"/>
              <a:chExt cx="774287" cy="322639"/>
            </a:xfrm>
          </p:grpSpPr>
          <p:sp>
            <p:nvSpPr>
              <p:cNvPr id="106" name="Овал 105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7" name="Овал 106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08" name="Группа 107"/>
            <p:cNvGrpSpPr/>
            <p:nvPr/>
          </p:nvGrpSpPr>
          <p:grpSpPr>
            <a:xfrm>
              <a:off x="3522973" y="2826579"/>
              <a:ext cx="774287" cy="322639"/>
              <a:chOff x="7406571" y="1302579"/>
              <a:chExt cx="774287" cy="322639"/>
            </a:xfrm>
          </p:grpSpPr>
          <p:sp>
            <p:nvSpPr>
              <p:cNvPr id="109" name="Овал 108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0" name="Овал 109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1" name="Группа 110"/>
            <p:cNvGrpSpPr/>
            <p:nvPr/>
          </p:nvGrpSpPr>
          <p:grpSpPr>
            <a:xfrm>
              <a:off x="2620733" y="392961"/>
              <a:ext cx="774287" cy="322639"/>
              <a:chOff x="7406571" y="1302579"/>
              <a:chExt cx="774287" cy="322639"/>
            </a:xfrm>
          </p:grpSpPr>
          <p:sp>
            <p:nvSpPr>
              <p:cNvPr id="112" name="Овал 111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4" name="Группа 113"/>
            <p:cNvGrpSpPr/>
            <p:nvPr/>
          </p:nvGrpSpPr>
          <p:grpSpPr>
            <a:xfrm>
              <a:off x="1637293" y="4253666"/>
              <a:ext cx="774287" cy="322639"/>
              <a:chOff x="7406571" y="1302579"/>
              <a:chExt cx="774287" cy="322639"/>
            </a:xfrm>
          </p:grpSpPr>
          <p:sp>
            <p:nvSpPr>
              <p:cNvPr id="115" name="Овал 114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6" name="Овал 115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17" name="Группа 116"/>
            <p:cNvGrpSpPr/>
            <p:nvPr/>
          </p:nvGrpSpPr>
          <p:grpSpPr>
            <a:xfrm>
              <a:off x="3394884" y="3849443"/>
              <a:ext cx="774287" cy="322639"/>
              <a:chOff x="7406571" y="1302579"/>
              <a:chExt cx="774287" cy="322639"/>
            </a:xfrm>
          </p:grpSpPr>
          <p:sp>
            <p:nvSpPr>
              <p:cNvPr id="118" name="Овал 117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9" name="Овал 118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0" name="Группа 119"/>
            <p:cNvGrpSpPr/>
            <p:nvPr/>
          </p:nvGrpSpPr>
          <p:grpSpPr>
            <a:xfrm>
              <a:off x="3044888" y="4192204"/>
              <a:ext cx="774287" cy="322639"/>
              <a:chOff x="7406571" y="1302579"/>
              <a:chExt cx="774287" cy="322639"/>
            </a:xfrm>
          </p:grpSpPr>
          <p:sp>
            <p:nvSpPr>
              <p:cNvPr id="121" name="Овал 120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2" name="Овал 121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3" name="Группа 122"/>
            <p:cNvGrpSpPr/>
            <p:nvPr/>
          </p:nvGrpSpPr>
          <p:grpSpPr>
            <a:xfrm>
              <a:off x="1671351" y="4977555"/>
              <a:ext cx="774287" cy="322639"/>
              <a:chOff x="7406571" y="1302579"/>
              <a:chExt cx="774287" cy="322639"/>
            </a:xfrm>
          </p:grpSpPr>
          <p:sp>
            <p:nvSpPr>
              <p:cNvPr id="124" name="Овал 123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6" name="Группа 125"/>
            <p:cNvGrpSpPr/>
            <p:nvPr/>
          </p:nvGrpSpPr>
          <p:grpSpPr>
            <a:xfrm>
              <a:off x="301599" y="4711086"/>
              <a:ext cx="774287" cy="322639"/>
              <a:chOff x="7406571" y="1302579"/>
              <a:chExt cx="774287" cy="322639"/>
            </a:xfrm>
          </p:grpSpPr>
          <p:sp>
            <p:nvSpPr>
              <p:cNvPr id="127" name="Овал 126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8" name="Овал 127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29" name="Группа 128"/>
            <p:cNvGrpSpPr/>
            <p:nvPr/>
          </p:nvGrpSpPr>
          <p:grpSpPr>
            <a:xfrm>
              <a:off x="890349" y="5445730"/>
              <a:ext cx="774287" cy="322639"/>
              <a:chOff x="7406571" y="1302579"/>
              <a:chExt cx="774287" cy="322639"/>
            </a:xfrm>
          </p:grpSpPr>
          <p:sp>
            <p:nvSpPr>
              <p:cNvPr id="130" name="Овал 129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1" name="Овал 130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2" name="Группа 131"/>
            <p:cNvGrpSpPr/>
            <p:nvPr/>
          </p:nvGrpSpPr>
          <p:grpSpPr>
            <a:xfrm>
              <a:off x="1469239" y="7071016"/>
              <a:ext cx="774287" cy="322639"/>
              <a:chOff x="7406571" y="1302579"/>
              <a:chExt cx="774287" cy="322639"/>
            </a:xfrm>
          </p:grpSpPr>
          <p:sp>
            <p:nvSpPr>
              <p:cNvPr id="134" name="Овал 133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5" name="Овал 134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36" name="Группа 135"/>
            <p:cNvGrpSpPr/>
            <p:nvPr/>
          </p:nvGrpSpPr>
          <p:grpSpPr>
            <a:xfrm>
              <a:off x="857323" y="4102449"/>
              <a:ext cx="774287" cy="322639"/>
              <a:chOff x="7406571" y="1302579"/>
              <a:chExt cx="774287" cy="322639"/>
            </a:xfrm>
          </p:grpSpPr>
          <p:sp>
            <p:nvSpPr>
              <p:cNvPr id="137" name="Овал 136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9" name="Овал 138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49" name="Группа 148"/>
            <p:cNvGrpSpPr/>
            <p:nvPr/>
          </p:nvGrpSpPr>
          <p:grpSpPr>
            <a:xfrm>
              <a:off x="1824335" y="5929548"/>
              <a:ext cx="774287" cy="322639"/>
              <a:chOff x="7406571" y="1302579"/>
              <a:chExt cx="774287" cy="322639"/>
            </a:xfrm>
          </p:grpSpPr>
          <p:sp>
            <p:nvSpPr>
              <p:cNvPr id="150" name="Овал 149"/>
              <p:cNvSpPr/>
              <p:nvPr/>
            </p:nvSpPr>
            <p:spPr>
              <a:xfrm>
                <a:off x="7406571" y="1303452"/>
                <a:ext cx="342909" cy="321766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3" name="Овал 152"/>
              <p:cNvSpPr/>
              <p:nvPr/>
            </p:nvSpPr>
            <p:spPr>
              <a:xfrm>
                <a:off x="7874441" y="1302579"/>
                <a:ext cx="306417" cy="312537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2637163" y="418424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3</a:t>
              </a:r>
              <a:endParaRPr lang="ru-RU" sz="11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099765" y="437152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3</a:t>
              </a:r>
              <a:endParaRPr lang="ru-RU" sz="1100" dirty="0"/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824678" y="1368116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4</a:t>
              </a:r>
              <a:endParaRPr lang="ru-RU" sz="1100" dirty="0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015962" y="1776759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884761" y="1852268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484445" y="1776759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1356542" y="1852268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3</a:t>
              </a:r>
              <a:endParaRPr lang="ru-RU" sz="1100" dirty="0"/>
            </a:p>
          </p:txBody>
        </p:sp>
        <p:sp>
          <p:nvSpPr>
            <p:cNvPr id="165" name="TextBox 164"/>
            <p:cNvSpPr txBox="1"/>
            <p:nvPr/>
          </p:nvSpPr>
          <p:spPr>
            <a:xfrm>
              <a:off x="3471171" y="1955482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3</a:t>
              </a:r>
              <a:endParaRPr lang="ru-RU" sz="1100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1508625" y="231177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3931475" y="196097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3</a:t>
              </a:r>
              <a:endParaRPr lang="ru-RU" sz="1100" dirty="0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1061803" y="231033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3087531" y="259987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3</a:t>
              </a:r>
              <a:endParaRPr lang="ru-RU" sz="1100" dirty="0"/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2637895" y="259987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89242" y="2803695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2</a:t>
              </a:r>
              <a:endParaRPr lang="ru-RU" sz="1100" dirty="0"/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4000035" y="2853922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7</a:t>
              </a:r>
              <a:endParaRPr lang="ru-RU" sz="1100" dirty="0"/>
            </a:p>
          </p:txBody>
        </p:sp>
        <p:sp>
          <p:nvSpPr>
            <p:cNvPr id="173" name="TextBox 172"/>
            <p:cNvSpPr txBox="1"/>
            <p:nvPr/>
          </p:nvSpPr>
          <p:spPr>
            <a:xfrm>
              <a:off x="1558669" y="2816472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6</a:t>
              </a:r>
              <a:endParaRPr lang="ru-RU" sz="1100" dirty="0"/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3539500" y="2853922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8</a:t>
              </a:r>
              <a:endParaRPr lang="ru-RU" sz="1100" dirty="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3069273" y="3073048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2637895" y="3088068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3233091" y="1358176"/>
              <a:ext cx="360040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12</a:t>
              </a:r>
              <a:endParaRPr lang="ru-RU" sz="1100" dirty="0"/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1806975" y="3272858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3</a:t>
              </a:r>
              <a:endParaRPr lang="ru-RU" sz="1100" dirty="0"/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217632" y="3247643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2</a:t>
              </a:r>
              <a:endParaRPr lang="ru-RU" sz="1100" dirty="0"/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884761" y="3652118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3</a:t>
              </a:r>
              <a:endParaRPr lang="ru-RU" sz="1100" dirty="0"/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315936" y="3643722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4</a:t>
              </a:r>
              <a:endParaRPr lang="ru-RU" sz="1100" dirty="0"/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471785" y="3652766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2916064" y="3642892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3931475" y="3400518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2</a:t>
              </a:r>
              <a:endParaRPr lang="ru-RU" sz="1100" dirty="0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481851" y="3409316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894862" y="413340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328531" y="4137338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695380" y="4303206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3413111" y="3880912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2</a:t>
              </a:r>
              <a:endParaRPr lang="ru-RU" sz="1100" dirty="0"/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2127616" y="426377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3</a:t>
              </a:r>
              <a:endParaRPr lang="ru-RU" sz="1100" dirty="0"/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906989" y="387179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3067256" y="4213311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550411" y="420010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356476" y="4730582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707757" y="5025374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4</a:t>
              </a:r>
              <a:endParaRPr lang="ru-RU" sz="1100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787854" y="473655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2165272" y="4985438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912200" y="5471194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377274" y="5470470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2</a:t>
              </a:r>
              <a:endParaRPr lang="ru-RU" sz="1100" dirty="0"/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2304686" y="5955011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3</a:t>
              </a:r>
              <a:endParaRPr lang="ru-RU" sz="1100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1860196" y="5932062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5</a:t>
              </a:r>
              <a:endParaRPr lang="ru-RU" sz="1100" dirty="0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1987303" y="7108202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3</a:t>
              </a:r>
              <a:endParaRPr lang="ru-RU" sz="1100" dirty="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505512" y="7101967"/>
              <a:ext cx="288032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5</a:t>
              </a:r>
              <a:endParaRPr lang="ru-RU" sz="1100" dirty="0"/>
            </a:p>
          </p:txBody>
        </p:sp>
        <p:sp>
          <p:nvSpPr>
            <p:cNvPr id="191" name="Заголовок 1"/>
            <p:cNvSpPr txBox="1">
              <a:spLocks/>
            </p:cNvSpPr>
            <p:nvPr/>
          </p:nvSpPr>
          <p:spPr>
            <a:xfrm>
              <a:off x="7365868" y="3676566"/>
              <a:ext cx="1945430" cy="12877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uk-UA" sz="1100" dirty="0" smtClean="0">
                  <a:latin typeface="Arial Black" panose="020B0A04020102020204" pitchFamily="34" charset="0"/>
                </a:rPr>
                <a:t>Кількість спортивних майданчиків зі штучним покриттям, що планується побудувати у 2017 році</a:t>
              </a:r>
              <a:endParaRPr lang="ru-RU" sz="1100" dirty="0" smtClean="0">
                <a:latin typeface="Arial Black" panose="020B0A04020102020204" pitchFamily="34" charset="0"/>
              </a:endParaRPr>
            </a:p>
          </p:txBody>
        </p:sp>
        <p:sp>
          <p:nvSpPr>
            <p:cNvPr id="14" name="Овал 13"/>
            <p:cNvSpPr/>
            <p:nvPr/>
          </p:nvSpPr>
          <p:spPr>
            <a:xfrm>
              <a:off x="6436780" y="7162620"/>
              <a:ext cx="491048" cy="43675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7" name="Овал 216"/>
            <p:cNvSpPr/>
            <p:nvPr/>
          </p:nvSpPr>
          <p:spPr>
            <a:xfrm>
              <a:off x="3665291" y="2517511"/>
              <a:ext cx="363488" cy="30187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8" name="Овал 217"/>
            <p:cNvSpPr/>
            <p:nvPr/>
          </p:nvSpPr>
          <p:spPr>
            <a:xfrm>
              <a:off x="2139221" y="1179033"/>
              <a:ext cx="314484" cy="29179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2" name="Овал 221"/>
            <p:cNvSpPr/>
            <p:nvPr/>
          </p:nvSpPr>
          <p:spPr>
            <a:xfrm>
              <a:off x="1750969" y="3849443"/>
              <a:ext cx="344037" cy="29680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749417" y="2514263"/>
              <a:ext cx="43204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6529338" y="7162620"/>
              <a:ext cx="43204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7</a:t>
              </a:r>
              <a:endParaRPr lang="ru-RU" sz="1100" dirty="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2182333" y="1204652"/>
              <a:ext cx="43204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801692" y="3871790"/>
              <a:ext cx="43204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  <p:sp>
          <p:nvSpPr>
            <p:cNvPr id="219" name="Овал 218"/>
            <p:cNvSpPr/>
            <p:nvPr/>
          </p:nvSpPr>
          <p:spPr>
            <a:xfrm>
              <a:off x="664500" y="2326744"/>
              <a:ext cx="288032" cy="24519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6" name="Овал 225"/>
            <p:cNvSpPr/>
            <p:nvPr/>
          </p:nvSpPr>
          <p:spPr>
            <a:xfrm>
              <a:off x="1933279" y="2794155"/>
              <a:ext cx="288032" cy="24519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8" name="Овал 227"/>
            <p:cNvSpPr/>
            <p:nvPr/>
          </p:nvSpPr>
          <p:spPr>
            <a:xfrm>
              <a:off x="2099510" y="6417621"/>
              <a:ext cx="288032" cy="245195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1949838" y="2773635"/>
              <a:ext cx="43204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1</a:t>
              </a:r>
              <a:endParaRPr lang="ru-RU" sz="1100" dirty="0"/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2065222" y="6392228"/>
              <a:ext cx="43204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/>
                <a:t>1</a:t>
              </a:r>
              <a:endParaRPr lang="ru-RU" sz="1100" dirty="0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696661" y="2333674"/>
              <a:ext cx="432048" cy="348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100" dirty="0" smtClean="0"/>
                <a:t>1</a:t>
              </a:r>
              <a:endParaRPr lang="ru-RU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82189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922539"/>
            <a:ext cx="372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ОСНОВНІ ЗАВДАННЯ: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353844"/>
            <a:ext cx="725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Розвиток та підтримка футбольної інфраструктури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6271" y="1797363"/>
            <a:ext cx="555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/>
              <a:t>Облаштування 85 майданчиків зі штучним покриттям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1628" y="2166695"/>
            <a:ext cx="422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u="sng" dirty="0" smtClean="0"/>
              <a:t>Урочисто відкрито</a:t>
            </a:r>
            <a:r>
              <a:rPr lang="uk-UA" sz="2000" dirty="0" smtClean="0"/>
              <a:t>:</a:t>
            </a:r>
          </a:p>
        </p:txBody>
      </p:sp>
      <p:pic>
        <p:nvPicPr>
          <p:cNvPr id="2050" name="Picture 2" descr="C:\Users\Owner\Desktop\ПРОЕКТЫ ПЛОЩАДКИ 2017\ШТУЧНЕ ПОКРИТТЯ\ОТКРЫТИЕ ПЛОЩАДОК\Открытие площадки в Гришино_20.06.2017\IMG_4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508" y="2573342"/>
            <a:ext cx="3078445" cy="230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wner\Desktop\ПРОЕКТЫ ПЛОЩАДКИ 2017\ШТУЧНЕ ПОКРИТТЯ\ОТКРЫТИЕ ПЛОЩАДОК\Открытие площадки в Гришино_20.06.2017\IMG_49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031" y="2685058"/>
            <a:ext cx="2929490" cy="219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561339" y="2204010"/>
            <a:ext cx="3495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с. Гришине (Покровський район)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56527" y="2212241"/>
            <a:ext cx="2075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с. Новоекономічне</a:t>
            </a:r>
          </a:p>
        </p:txBody>
      </p:sp>
      <p:pic>
        <p:nvPicPr>
          <p:cNvPr id="2052" name="Picture 4" descr="F:\Майданчики фотки 27.06.2017\Покровский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201" y="4882176"/>
            <a:ext cx="2680628" cy="201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611814" y="4803217"/>
            <a:ext cx="1103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с. Удачне</a:t>
            </a:r>
          </a:p>
        </p:txBody>
      </p:sp>
      <p:pic>
        <p:nvPicPr>
          <p:cNvPr id="2053" name="Picture 5" descr="F:\Майданчики фотки 27.06.2017\viber image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314" y="2582761"/>
            <a:ext cx="2217383" cy="166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96271" y="4915271"/>
            <a:ext cx="310968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u="sng" dirty="0" smtClean="0"/>
              <a:t>Завершено всі монтажні роботи: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с. Удачне;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с. Новоекономічне;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м. Краматорськ 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(ЗОШ № 21 та № 9)</a:t>
            </a:r>
          </a:p>
          <a:p>
            <a:pPr marL="342900" indent="-342900">
              <a:buFontTx/>
              <a:buChar char="-"/>
            </a:pPr>
            <a:endParaRPr lang="uk-UA" sz="2000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7007521" y="4412663"/>
            <a:ext cx="1948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smtClean="0"/>
              <a:t>м. Краматорськ </a:t>
            </a:r>
          </a:p>
          <a:p>
            <a:pPr algn="ctr"/>
            <a:r>
              <a:rPr lang="uk-UA" b="1" dirty="0" smtClean="0"/>
              <a:t>ЗОШ № 9</a:t>
            </a:r>
          </a:p>
        </p:txBody>
      </p:sp>
      <p:pic>
        <p:nvPicPr>
          <p:cNvPr id="2054" name="Picture 6" descr="C:\Users\Owner\Desktop\Краматорс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336" y="5020121"/>
            <a:ext cx="2450505" cy="183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08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922539"/>
            <a:ext cx="372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ОСНОВНІ ЗАВДАННЯ: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353844"/>
            <a:ext cx="725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Розвиток та підтримка футбольної інфраструктури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6271" y="1797363"/>
            <a:ext cx="555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/>
              <a:t>Облаштування 85 майданчиків зі штучним покриттям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6271" y="2284843"/>
            <a:ext cx="34643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Триває укладка штучного покриття:</a:t>
            </a:r>
          </a:p>
          <a:p>
            <a:endParaRPr lang="uk-UA" sz="2000" dirty="0" smtClean="0"/>
          </a:p>
          <a:p>
            <a:pPr marL="342900" indent="-342900">
              <a:buFontTx/>
              <a:buChar char="-"/>
            </a:pPr>
            <a:r>
              <a:rPr lang="uk-UA" sz="2000" dirty="0" smtClean="0"/>
              <a:t>Краматорськ;</a:t>
            </a:r>
          </a:p>
          <a:p>
            <a:pPr marL="342900" indent="-342900">
              <a:buFontTx/>
              <a:buChar char="-"/>
            </a:pPr>
            <a:endParaRPr lang="uk-UA" sz="2000" dirty="0" smtClean="0"/>
          </a:p>
          <a:p>
            <a:pPr marL="342900" indent="-342900">
              <a:buFontTx/>
              <a:buChar char="-"/>
            </a:pPr>
            <a:r>
              <a:rPr lang="uk-UA" sz="2000" dirty="0" err="1" smtClean="0"/>
              <a:t>Селидове</a:t>
            </a:r>
            <a:r>
              <a:rPr lang="uk-UA" sz="2000" dirty="0" smtClean="0"/>
              <a:t>;</a:t>
            </a:r>
          </a:p>
          <a:p>
            <a:pPr marL="342900" indent="-342900">
              <a:buFontTx/>
              <a:buChar char="-"/>
            </a:pPr>
            <a:endParaRPr lang="uk-UA" sz="2000" dirty="0" smtClean="0"/>
          </a:p>
          <a:p>
            <a:pPr marL="342900" indent="-342900">
              <a:buFontTx/>
              <a:buChar char="-"/>
            </a:pPr>
            <a:r>
              <a:rPr lang="uk-UA" sz="2000" dirty="0" smtClean="0"/>
              <a:t>Костянтинівський </a:t>
            </a:r>
            <a:r>
              <a:rPr lang="uk-UA" sz="2000" dirty="0" smtClean="0"/>
              <a:t>район                      (с. </a:t>
            </a:r>
            <a:r>
              <a:rPr lang="uk-UA" sz="2000" dirty="0" err="1" smtClean="0"/>
              <a:t>Новодмитрівка</a:t>
            </a:r>
            <a:r>
              <a:rPr lang="uk-UA" sz="2000" dirty="0" smtClean="0"/>
              <a:t>);</a:t>
            </a:r>
            <a:endParaRPr lang="uk-UA" sz="2000" dirty="0" smtClean="0"/>
          </a:p>
        </p:txBody>
      </p:sp>
      <p:pic>
        <p:nvPicPr>
          <p:cNvPr id="3075" name="Picture 3" descr="F:\Майданчики фотки 27.06.2017\вугледар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03989"/>
            <a:ext cx="3729871" cy="209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Майданчики фотки 27.06.2017\viber image 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293096"/>
            <a:ext cx="4856239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851715" y="5908630"/>
            <a:ext cx="1432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м. Селидове</a:t>
            </a:r>
          </a:p>
        </p:txBody>
      </p:sp>
    </p:spTree>
    <p:extLst>
      <p:ext uri="{BB962C8B-B14F-4D97-AF65-F5344CB8AC3E}">
        <p14:creationId xmlns:p14="http://schemas.microsoft.com/office/powerpoint/2010/main" val="363554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922539"/>
            <a:ext cx="372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ОСНОВНІ ЗАВДАННЯ: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353844"/>
            <a:ext cx="725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Розвиток та підтримка футбольної інфраструктури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6271" y="1797363"/>
            <a:ext cx="555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/>
              <a:t>Облаштування 85 майданчиків зі штучним покриттям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2088" y="2287062"/>
            <a:ext cx="4225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u="sng" dirty="0" smtClean="0"/>
              <a:t>Здійснено установку огорожі</a:t>
            </a:r>
            <a:r>
              <a:rPr lang="uk-UA" sz="20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Краматорськ (6);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Мирноград (1);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Дружківка (1);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Селидове (3);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Вугледар (2);</a:t>
            </a:r>
          </a:p>
          <a:p>
            <a:pPr marL="342900" indent="-342900">
              <a:buFontTx/>
              <a:buChar char="-"/>
            </a:pPr>
            <a:r>
              <a:rPr lang="uk-UA" sz="2000" dirty="0" err="1" smtClean="0"/>
              <a:t>Покровськ</a:t>
            </a:r>
            <a:r>
              <a:rPr lang="uk-UA" sz="2000" dirty="0" smtClean="0"/>
              <a:t> (1);</a:t>
            </a:r>
          </a:p>
          <a:p>
            <a:pPr marL="342900" indent="-342900">
              <a:buFontTx/>
              <a:buChar char="-"/>
            </a:pPr>
            <a:endParaRPr lang="uk-UA" sz="20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4925595" y="2290570"/>
            <a:ext cx="40388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u="sng" dirty="0" smtClean="0"/>
              <a:t>Триває установка огорожі: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Дружківка (1);</a:t>
            </a:r>
          </a:p>
          <a:p>
            <a:pPr marL="342900" indent="-342900">
              <a:buFontTx/>
              <a:buChar char="-"/>
            </a:pPr>
            <a:r>
              <a:rPr lang="uk-UA" sz="2000" dirty="0" smtClean="0"/>
              <a:t> Новогродівка (1);</a:t>
            </a:r>
          </a:p>
          <a:p>
            <a:endParaRPr lang="uk-UA" sz="2000" dirty="0" smtClean="0"/>
          </a:p>
        </p:txBody>
      </p:sp>
      <p:pic>
        <p:nvPicPr>
          <p:cNvPr id="9" name="Picture 1" descr="C:\Users\Owner\Desktop\мирноград зош 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09584"/>
            <a:ext cx="2597887" cy="19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619672" y="4937763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м. Мирноград</a:t>
            </a:r>
          </a:p>
        </p:txBody>
      </p:sp>
      <p:pic>
        <p:nvPicPr>
          <p:cNvPr id="4098" name="Picture 2" descr="F:\Майданчики фотки 27.06.2017\селидове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43" y="4001907"/>
            <a:ext cx="5070457" cy="28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31793" y="3632575"/>
            <a:ext cx="1432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/>
              <a:t>м. Селидове</a:t>
            </a:r>
          </a:p>
        </p:txBody>
      </p:sp>
    </p:spTree>
    <p:extLst>
      <p:ext uri="{BB962C8B-B14F-4D97-AF65-F5344CB8AC3E}">
        <p14:creationId xmlns:p14="http://schemas.microsoft.com/office/powerpoint/2010/main" val="17894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922539"/>
            <a:ext cx="3727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prstClr val="black"/>
                </a:solidFill>
              </a:rPr>
              <a:t>ОСНОВНІ ЗАВДАННЯ:</a:t>
            </a:r>
            <a:endParaRPr lang="uk-UA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1353844"/>
            <a:ext cx="72515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</a:rPr>
              <a:t>Розвиток та підтримка футбольної інфраструктури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6271" y="1797363"/>
            <a:ext cx="5551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 smtClean="0"/>
              <a:t>Облаштування 85 майданчиків зі штучним покриттям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77037" y="2148129"/>
            <a:ext cx="5176131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Повністю завершені роботи щодо   підготовки основи на </a:t>
            </a:r>
            <a:r>
              <a:rPr lang="uk-UA" sz="2000" b="1" dirty="0" smtClean="0"/>
              <a:t>44 </a:t>
            </a:r>
            <a:r>
              <a:rPr lang="uk-UA" sz="2000" b="1" dirty="0" smtClean="0"/>
              <a:t>майданчиках, </a:t>
            </a:r>
          </a:p>
          <a:p>
            <a:r>
              <a:rPr lang="uk-UA" sz="2000" b="1" dirty="0" smtClean="0"/>
              <a:t>враховуючи вищезазначені:</a:t>
            </a:r>
          </a:p>
          <a:p>
            <a:pPr marL="998538" indent="-285750">
              <a:buFontTx/>
              <a:buChar char="-"/>
            </a:pPr>
            <a:r>
              <a:rPr lang="uk-UA" b="1" dirty="0" smtClean="0"/>
              <a:t>м. </a:t>
            </a:r>
            <a:r>
              <a:rPr lang="uk-UA" b="1" dirty="0" err="1" smtClean="0"/>
              <a:t>Бахмут</a:t>
            </a:r>
            <a:r>
              <a:rPr lang="uk-UA" b="1" dirty="0" smtClean="0"/>
              <a:t> </a:t>
            </a:r>
            <a:r>
              <a:rPr lang="uk-UA" b="1" dirty="0" smtClean="0"/>
              <a:t>(4)</a:t>
            </a:r>
            <a:endParaRPr lang="uk-UA" b="1" dirty="0" smtClean="0"/>
          </a:p>
          <a:p>
            <a:pPr marL="998538" indent="-285750">
              <a:buFontTx/>
              <a:buChar char="-"/>
            </a:pPr>
            <a:r>
              <a:rPr lang="uk-UA" b="1" dirty="0" smtClean="0"/>
              <a:t>м. Покровськ (2)</a:t>
            </a:r>
          </a:p>
          <a:p>
            <a:pPr marL="998538" indent="-285750">
              <a:buFontTx/>
              <a:buChar char="-"/>
            </a:pPr>
            <a:r>
              <a:rPr lang="uk-UA" b="1" dirty="0" smtClean="0"/>
              <a:t>м. Добропілля (3)</a:t>
            </a:r>
          </a:p>
          <a:p>
            <a:pPr marL="998538" indent="-285750">
              <a:buFontTx/>
              <a:buChar char="-"/>
            </a:pPr>
            <a:r>
              <a:rPr lang="uk-UA" b="1" dirty="0"/>
              <a:t>м</a:t>
            </a:r>
            <a:r>
              <a:rPr lang="uk-UA" b="1" dirty="0" smtClean="0"/>
              <a:t>. Маріуполь (1)</a:t>
            </a:r>
          </a:p>
          <a:p>
            <a:pPr marL="998538" indent="-285750">
              <a:buFontTx/>
              <a:buChar char="-"/>
            </a:pPr>
            <a:r>
              <a:rPr lang="uk-UA" b="1" dirty="0" smtClean="0"/>
              <a:t>Волноваський </a:t>
            </a:r>
            <a:r>
              <a:rPr lang="uk-UA" b="1" dirty="0"/>
              <a:t>р-н(2) </a:t>
            </a:r>
            <a:endParaRPr lang="uk-UA" b="1" dirty="0" smtClean="0"/>
          </a:p>
          <a:p>
            <a:pPr marL="998538" indent="-285750">
              <a:buFontTx/>
              <a:buChar char="-"/>
            </a:pPr>
            <a:r>
              <a:rPr lang="uk-UA" b="1" dirty="0" err="1" smtClean="0"/>
              <a:t>Бахмутський</a:t>
            </a:r>
            <a:r>
              <a:rPr lang="uk-UA" b="1" dirty="0" smtClean="0"/>
              <a:t> </a:t>
            </a:r>
            <a:r>
              <a:rPr lang="uk-UA" b="1" dirty="0"/>
              <a:t>р-н (2</a:t>
            </a:r>
            <a:r>
              <a:rPr lang="uk-UA" b="1" dirty="0" smtClean="0"/>
              <a:t>)</a:t>
            </a:r>
          </a:p>
          <a:p>
            <a:pPr marL="998538" indent="-285750">
              <a:buFontTx/>
              <a:buChar char="-"/>
            </a:pPr>
            <a:r>
              <a:rPr lang="uk-UA" b="1" dirty="0" smtClean="0"/>
              <a:t>В.</a:t>
            </a:r>
            <a:r>
              <a:rPr lang="uk-UA" b="1" dirty="0" err="1" smtClean="0"/>
              <a:t>Новоселківський</a:t>
            </a:r>
            <a:r>
              <a:rPr lang="uk-UA" b="1" dirty="0" smtClean="0"/>
              <a:t> (1)</a:t>
            </a:r>
            <a:endParaRPr lang="uk-UA" b="1" dirty="0"/>
          </a:p>
          <a:p>
            <a:pPr marL="998538" indent="-285750">
              <a:buFontTx/>
              <a:buChar char="-"/>
            </a:pPr>
            <a:r>
              <a:rPr lang="uk-UA" b="1" dirty="0"/>
              <a:t>Слов'янський р-н (1</a:t>
            </a:r>
            <a:r>
              <a:rPr lang="uk-UA" b="1" dirty="0" smtClean="0"/>
              <a:t>)</a:t>
            </a:r>
          </a:p>
          <a:p>
            <a:pPr marL="998538" indent="-285750">
              <a:buFontTx/>
              <a:buChar char="-"/>
            </a:pPr>
            <a:r>
              <a:rPr lang="uk-UA" b="1" dirty="0" err="1" smtClean="0"/>
              <a:t>Мангушський</a:t>
            </a:r>
            <a:r>
              <a:rPr lang="uk-UA" b="1" dirty="0" smtClean="0"/>
              <a:t> </a:t>
            </a:r>
            <a:r>
              <a:rPr lang="uk-UA" b="1" dirty="0"/>
              <a:t>р-н  (2)</a:t>
            </a:r>
          </a:p>
          <a:p>
            <a:pPr marL="998538" indent="-285750">
              <a:buFontTx/>
              <a:buChar char="-"/>
            </a:pPr>
            <a:r>
              <a:rPr lang="uk-UA" b="1" dirty="0" err="1"/>
              <a:t>Мар'їнський</a:t>
            </a:r>
            <a:r>
              <a:rPr lang="uk-UA" b="1" dirty="0"/>
              <a:t> р-н (2)</a:t>
            </a:r>
          </a:p>
          <a:p>
            <a:pPr marL="998538" indent="-285750">
              <a:buFontTx/>
              <a:buChar char="-"/>
            </a:pPr>
            <a:r>
              <a:rPr lang="uk-UA" b="1" dirty="0" err="1"/>
              <a:t>Нікольський</a:t>
            </a:r>
            <a:r>
              <a:rPr lang="uk-UA" b="1" dirty="0"/>
              <a:t> р-н (1)</a:t>
            </a:r>
          </a:p>
          <a:p>
            <a:pPr marL="998538" indent="-285750">
              <a:buFontTx/>
              <a:buChar char="-"/>
            </a:pPr>
            <a:r>
              <a:rPr lang="uk-UA" b="1" dirty="0" err="1"/>
              <a:t>Ясинуватський</a:t>
            </a:r>
            <a:r>
              <a:rPr lang="uk-UA" b="1" dirty="0"/>
              <a:t> р-н (1)</a:t>
            </a:r>
          </a:p>
          <a:p>
            <a:pPr marL="998538" indent="-285750">
              <a:buFontTx/>
              <a:buChar char="-"/>
            </a:pPr>
            <a:r>
              <a:rPr lang="uk-UA" b="1" dirty="0"/>
              <a:t>Миколаївська ОТГ (1</a:t>
            </a:r>
            <a:r>
              <a:rPr lang="uk-UA" b="1" dirty="0" smtClean="0"/>
              <a:t>)</a:t>
            </a:r>
            <a:endParaRPr lang="uk-UA" b="1" dirty="0"/>
          </a:p>
        </p:txBody>
      </p:sp>
      <p:pic>
        <p:nvPicPr>
          <p:cNvPr id="5123" name="Picture 3" descr="C:\Users\Owner\Desktop\ПРОЕКТЫ ПЛОЩАДКИ 2017\на коллегию фото\фото на коллегию 3\Орлiв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05" y="4228798"/>
            <a:ext cx="3505762" cy="262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Owner\Desktop\ПРОЕКТЫ ПЛОЩАДКИ 2017\на коллегию фото\на коллегию фото 2\Володимирiвка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05" y="2166695"/>
            <a:ext cx="3523395" cy="252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7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971</Words>
  <Application>Microsoft Office PowerPoint</Application>
  <PresentationFormat>Экран (4:3)</PresentationFormat>
  <Paragraphs>244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58</cp:revision>
  <cp:lastPrinted>2017-06-29T05:16:10Z</cp:lastPrinted>
  <dcterms:created xsi:type="dcterms:W3CDTF">2017-06-16T08:10:55Z</dcterms:created>
  <dcterms:modified xsi:type="dcterms:W3CDTF">2017-06-29T06:34:34Z</dcterms:modified>
</cp:coreProperties>
</file>